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0" r:id="rId4"/>
    <p:sldId id="289" r:id="rId5"/>
    <p:sldId id="267" r:id="rId6"/>
    <p:sldId id="269" r:id="rId7"/>
    <p:sldId id="281" r:id="rId8"/>
    <p:sldId id="282" r:id="rId9"/>
    <p:sldId id="283" r:id="rId10"/>
    <p:sldId id="258" r:id="rId11"/>
    <p:sldId id="285" r:id="rId12"/>
    <p:sldId id="292" r:id="rId13"/>
    <p:sldId id="293" r:id="rId14"/>
    <p:sldId id="291" r:id="rId15"/>
    <p:sldId id="305" r:id="rId16"/>
    <p:sldId id="286" r:id="rId17"/>
    <p:sldId id="261" r:id="rId18"/>
    <p:sldId id="295" r:id="rId19"/>
    <p:sldId id="296" r:id="rId20"/>
    <p:sldId id="298" r:id="rId21"/>
    <p:sldId id="299" r:id="rId22"/>
    <p:sldId id="297" r:id="rId23"/>
    <p:sldId id="302" r:id="rId24"/>
    <p:sldId id="303" r:id="rId25"/>
    <p:sldId id="304" r:id="rId26"/>
    <p:sldId id="301" r:id="rId27"/>
    <p:sldId id="306" r:id="rId28"/>
    <p:sldId id="307" r:id="rId29"/>
    <p:sldId id="309"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79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44A85-60CD-4B95-B1F2-433B33AD23C1}"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426149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44A85-60CD-4B95-B1F2-433B33AD23C1}"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371907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44A85-60CD-4B95-B1F2-433B33AD23C1}"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250376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44A85-60CD-4B95-B1F2-433B33AD23C1}"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109836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44A85-60CD-4B95-B1F2-433B33AD23C1}"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252520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44A85-60CD-4B95-B1F2-433B33AD23C1}"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181514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44A85-60CD-4B95-B1F2-433B33AD23C1}" type="datetimeFigureOut">
              <a:rPr lang="en-US" smtClean="0"/>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191845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44A85-60CD-4B95-B1F2-433B33AD23C1}" type="datetimeFigureOut">
              <a:rPr lang="en-US" smtClean="0"/>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263441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44A85-60CD-4B95-B1F2-433B33AD23C1}" type="datetimeFigureOut">
              <a:rPr lang="en-US" smtClean="0"/>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36487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44A85-60CD-4B95-B1F2-433B33AD23C1}"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118577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44A85-60CD-4B95-B1F2-433B33AD23C1}"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023B6-B543-4E65-A688-588C761F0EE5}" type="slidenum">
              <a:rPr lang="en-US" smtClean="0"/>
              <a:t>‹#›</a:t>
            </a:fld>
            <a:endParaRPr lang="en-US"/>
          </a:p>
        </p:txBody>
      </p:sp>
    </p:spTree>
    <p:extLst>
      <p:ext uri="{BB962C8B-B14F-4D97-AF65-F5344CB8AC3E}">
        <p14:creationId xmlns:p14="http://schemas.microsoft.com/office/powerpoint/2010/main" val="185183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44A85-60CD-4B95-B1F2-433B33AD23C1}" type="datetimeFigureOut">
              <a:rPr lang="en-US" smtClean="0"/>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023B6-B543-4E65-A688-588C761F0EE5}" type="slidenum">
              <a:rPr lang="en-US" smtClean="0"/>
              <a:t>‹#›</a:t>
            </a:fld>
            <a:endParaRPr lang="en-US"/>
          </a:p>
        </p:txBody>
      </p:sp>
    </p:spTree>
    <p:extLst>
      <p:ext uri="{BB962C8B-B14F-4D97-AF65-F5344CB8AC3E}">
        <p14:creationId xmlns:p14="http://schemas.microsoft.com/office/powerpoint/2010/main" val="621450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1470025"/>
          </a:xfrm>
        </p:spPr>
        <p:txBody>
          <a:bodyPr/>
          <a:lstStyle/>
          <a:p>
            <a:r>
              <a:rPr lang="en-US" b="1" dirty="0" smtClean="0">
                <a:latin typeface="Times New Roman" pitchFamily="18" charset="0"/>
                <a:cs typeface="Times New Roman" pitchFamily="18" charset="0"/>
              </a:rPr>
              <a:t>THE AMAZING HUMAN BRAIN AND MIND</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914400" y="2286000"/>
            <a:ext cx="7315200" cy="3505200"/>
          </a:xfrm>
        </p:spPr>
        <p:txBody>
          <a:bodyPr>
            <a:normAutofit/>
          </a:bodyPr>
          <a:lstStyle/>
          <a:p>
            <a:r>
              <a:rPr lang="en-US" b="1" dirty="0" smtClean="0">
                <a:solidFill>
                  <a:schemeClr val="tx1"/>
                </a:solidFill>
                <a:latin typeface="Times New Roman" pitchFamily="18" charset="0"/>
                <a:cs typeface="Times New Roman" pitchFamily="18" charset="0"/>
              </a:rPr>
              <a:t>THE MIND BODY CONNECTION</a:t>
            </a:r>
          </a:p>
          <a:p>
            <a:r>
              <a:rPr lang="en-US" b="1" dirty="0" smtClean="0">
                <a:solidFill>
                  <a:schemeClr val="tx1"/>
                </a:solidFill>
                <a:latin typeface="Times New Roman" pitchFamily="18" charset="0"/>
                <a:cs typeface="Times New Roman" pitchFamily="18" charset="0"/>
              </a:rPr>
              <a:t>“I will praise thee; for I am fearfully and wonderfully made: marvellous are they works; and that my soul knoweth right well”</a:t>
            </a:r>
          </a:p>
          <a:p>
            <a:r>
              <a:rPr lang="en-US" b="1" dirty="0" smtClean="0">
                <a:solidFill>
                  <a:schemeClr val="tx1"/>
                </a:solidFill>
                <a:latin typeface="Times New Roman" pitchFamily="18" charset="0"/>
                <a:cs typeface="Times New Roman" pitchFamily="18" charset="0"/>
              </a:rPr>
              <a:t>Psalms 139:14</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7338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sz="4000" b="1" dirty="0">
                <a:latin typeface="Times New Roman" pitchFamily="18" charset="0"/>
                <a:cs typeface="Times New Roman" pitchFamily="18" charset="0"/>
              </a:rPr>
              <a:t>HUMAN BRAIN AND MIND</a:t>
            </a:r>
          </a:p>
        </p:txBody>
      </p:sp>
      <p:sp>
        <p:nvSpPr>
          <p:cNvPr id="3" name="Content Placeholder 2"/>
          <p:cNvSpPr>
            <a:spLocks noGrp="1"/>
          </p:cNvSpPr>
          <p:nvPr>
            <p:ph idx="1"/>
          </p:nvPr>
        </p:nvSpPr>
        <p:spPr>
          <a:xfrm>
            <a:off x="0" y="609600"/>
            <a:ext cx="9144000" cy="6248400"/>
          </a:xfrm>
        </p:spPr>
        <p:txBody>
          <a:bodyPr/>
          <a:lstStyle/>
          <a:p>
            <a:r>
              <a:rPr lang="en-US" sz="2800" dirty="0" smtClean="0">
                <a:latin typeface="Times New Roman" pitchFamily="18" charset="0"/>
                <a:cs typeface="Times New Roman" pitchFamily="18" charset="0"/>
              </a:rPr>
              <a:t>Hippocampal Neurons</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517" y="1066800"/>
            <a:ext cx="240228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81115"/>
            <a:ext cx="2590800" cy="242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081115"/>
            <a:ext cx="3294169" cy="242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599" y="3505200"/>
            <a:ext cx="8292203" cy="2523768"/>
          </a:xfrm>
          <a:prstGeom prst="rect">
            <a:avLst/>
          </a:prstGeom>
        </p:spPr>
        <p:txBody>
          <a:bodyPr wrap="square">
            <a:spAutoFit/>
          </a:bodyPr>
          <a:lstStyle/>
          <a:p>
            <a:r>
              <a:rPr lang="en-TT" sz="2800" dirty="0">
                <a:latin typeface="Times New Roman" pitchFamily="18" charset="0"/>
                <a:cs typeface="Times New Roman" pitchFamily="18" charset="0"/>
              </a:rPr>
              <a:t>The brain is an organ or the physical place where the mind resides; it is a vessel in which the electronic impulses that create thought are contained.</a:t>
            </a:r>
          </a:p>
          <a:p>
            <a:r>
              <a:rPr lang="en-TT" sz="2800" dirty="0">
                <a:latin typeface="Times New Roman" pitchFamily="18" charset="0"/>
                <a:cs typeface="Times New Roman" pitchFamily="18" charset="0"/>
              </a:rPr>
              <a:t>Brain coordinates your </a:t>
            </a:r>
            <a:r>
              <a:rPr lang="en-TT" sz="2800" dirty="0" smtClean="0">
                <a:latin typeface="Times New Roman" pitchFamily="18" charset="0"/>
                <a:cs typeface="Times New Roman" pitchFamily="18" charset="0"/>
              </a:rPr>
              <a:t>movements</a:t>
            </a:r>
            <a:r>
              <a:rPr lang="en-TT" sz="2800" dirty="0">
                <a:latin typeface="Times New Roman" pitchFamily="18" charset="0"/>
                <a:cs typeface="Times New Roman" pitchFamily="18" charset="0"/>
              </a:rPr>
              <a:t>, your body functions, other activities and transmit impulses. </a:t>
            </a:r>
          </a:p>
          <a:p>
            <a:r>
              <a:rPr lang="en-TT" dirty="0"/>
              <a:t>. </a:t>
            </a:r>
          </a:p>
        </p:txBody>
      </p:sp>
    </p:spTree>
    <p:extLst>
      <p:ext uri="{BB962C8B-B14F-4D97-AF65-F5344CB8AC3E}">
        <p14:creationId xmlns:p14="http://schemas.microsoft.com/office/powerpoint/2010/main" val="229063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sz="4000"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533400"/>
            <a:ext cx="5105400" cy="6324600"/>
          </a:xfrm>
        </p:spPr>
        <p:txBody>
          <a:bodyPr>
            <a:normAutofit fontScale="92500" lnSpcReduction="10000"/>
          </a:bodyPr>
          <a:lstStyle/>
          <a:p>
            <a:r>
              <a:rPr lang="en-US" sz="2800" dirty="0" smtClean="0">
                <a:latin typeface="Times New Roman" pitchFamily="18" charset="0"/>
                <a:cs typeface="Times New Roman" pitchFamily="18" charset="0"/>
              </a:rPr>
              <a:t>With the mind we </a:t>
            </a:r>
            <a:r>
              <a:rPr lang="en-US" sz="2800" dirty="0">
                <a:latin typeface="Times New Roman" pitchFamily="18" charset="0"/>
                <a:cs typeface="Times New Roman" pitchFamily="18" charset="0"/>
              </a:rPr>
              <a:t>think, </a:t>
            </a:r>
            <a:r>
              <a:rPr lang="en-US" sz="2800" dirty="0" smtClean="0">
                <a:latin typeface="Times New Roman" pitchFamily="18" charset="0"/>
                <a:cs typeface="Times New Roman" pitchFamily="18" charset="0"/>
              </a:rPr>
              <a:t>manifest </a:t>
            </a:r>
            <a:r>
              <a:rPr lang="en-US" sz="2800" dirty="0">
                <a:latin typeface="Times New Roman" pitchFamily="18" charset="0"/>
                <a:cs typeface="Times New Roman" pitchFamily="18" charset="0"/>
              </a:rPr>
              <a:t>actions of thought, perception, </a:t>
            </a:r>
            <a:r>
              <a:rPr lang="en-US" sz="2800" dirty="0" smtClean="0">
                <a:latin typeface="Times New Roman" pitchFamily="18" charset="0"/>
                <a:cs typeface="Times New Roman" pitchFamily="18" charset="0"/>
              </a:rPr>
              <a:t>determination</a:t>
            </a:r>
            <a:r>
              <a:rPr lang="en-US" sz="2800" dirty="0">
                <a:latin typeface="Times New Roman" pitchFamily="18" charset="0"/>
                <a:cs typeface="Times New Roman" pitchFamily="18" charset="0"/>
              </a:rPr>
              <a:t>, memory and </a:t>
            </a:r>
            <a:r>
              <a:rPr lang="en-US" sz="2800" dirty="0" smtClean="0">
                <a:latin typeface="Times New Roman" pitchFamily="18" charset="0"/>
                <a:cs typeface="Times New Roman" pitchFamily="18" charset="0"/>
              </a:rPr>
              <a:t>imagination, meditation, and </a:t>
            </a:r>
            <a:r>
              <a:rPr lang="en-US" sz="2800" dirty="0">
                <a:latin typeface="Times New Roman" pitchFamily="18" charset="0"/>
                <a:cs typeface="Times New Roman" pitchFamily="18" charset="0"/>
              </a:rPr>
              <a:t>emotion,  </a:t>
            </a:r>
            <a:r>
              <a:rPr lang="en-US" sz="2800" dirty="0" smtClean="0">
                <a:latin typeface="Times New Roman" pitchFamily="18" charset="0"/>
                <a:cs typeface="Times New Roman" pitchFamily="18" charset="0"/>
              </a:rPr>
              <a:t>within </a:t>
            </a:r>
            <a:r>
              <a:rPr lang="en-US" sz="2800" dirty="0">
                <a:latin typeface="Times New Roman" pitchFamily="18" charset="0"/>
                <a:cs typeface="Times New Roman" pitchFamily="18" charset="0"/>
              </a:rPr>
              <a:t>the brain.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Mind </a:t>
            </a:r>
            <a:r>
              <a:rPr lang="en-US" sz="2800" dirty="0">
                <a:latin typeface="Times New Roman" pitchFamily="18" charset="0"/>
                <a:cs typeface="Times New Roman" pitchFamily="18" charset="0"/>
              </a:rPr>
              <a:t>has consciousness, </a:t>
            </a:r>
            <a:r>
              <a:rPr lang="en-US" sz="2800" dirty="0" smtClean="0">
                <a:latin typeface="Times New Roman" pitchFamily="18" charset="0"/>
                <a:cs typeface="Times New Roman" pitchFamily="18" charset="0"/>
              </a:rPr>
              <a:t>and awareness, as well as the </a:t>
            </a:r>
            <a:r>
              <a:rPr lang="en-US" sz="2800" dirty="0">
                <a:latin typeface="Times New Roman" pitchFamily="18" charset="0"/>
                <a:cs typeface="Times New Roman" pitchFamily="18" charset="0"/>
              </a:rPr>
              <a:t>ability to control what we do, and know what we are doing and </a:t>
            </a:r>
            <a:r>
              <a:rPr lang="en-US" sz="2800" dirty="0" smtClean="0">
                <a:latin typeface="Times New Roman" pitchFamily="18" charset="0"/>
                <a:cs typeface="Times New Roman" pitchFamily="18" charset="0"/>
              </a:rPr>
              <a:t>why, </a:t>
            </a:r>
            <a:r>
              <a:rPr lang="en-US" sz="2800" dirty="0">
                <a:latin typeface="Times New Roman" pitchFamily="18" charset="0"/>
                <a:cs typeface="Times New Roman" pitchFamily="18" charset="0"/>
              </a:rPr>
              <a:t>the ability to </a:t>
            </a:r>
            <a:r>
              <a:rPr lang="en-US" sz="2800" dirty="0" smtClean="0">
                <a:latin typeface="Times New Roman" pitchFamily="18" charset="0"/>
                <a:cs typeface="Times New Roman" pitchFamily="18" charset="0"/>
              </a:rPr>
              <a:t>understand our surrounding environment.</a:t>
            </a:r>
          </a:p>
          <a:p>
            <a:r>
              <a:rPr lang="en-TT" sz="2800" dirty="0">
                <a:latin typeface="Times New Roman" pitchFamily="18" charset="0"/>
                <a:cs typeface="Times New Roman" pitchFamily="18" charset="0"/>
              </a:rPr>
              <a:t>Animals are able to interpret their environments, but not understand them. While the mind generally refers especially to the thought processes of reason. </a:t>
            </a:r>
          </a:p>
          <a:p>
            <a:pPr marL="0" indent="0">
              <a:buNone/>
            </a:pPr>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0"/>
            <a:ext cx="3886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34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9144000" cy="6172200"/>
          </a:xfrm>
        </p:spPr>
        <p:txBody>
          <a:bodyPr>
            <a:normAutofit/>
          </a:bodyPr>
          <a:lstStyle/>
          <a:p>
            <a:r>
              <a:rPr lang="en-TT" sz="2800" dirty="0" smtClean="0">
                <a:latin typeface="Times New Roman" pitchFamily="18" charset="0"/>
                <a:cs typeface="Times New Roman" pitchFamily="18" charset="0"/>
              </a:rPr>
              <a:t>“All need to be acquainted with that most wonderful of all organisms, the human body. They should understand the functions of the various organs and the dependence of one upon another for the healthy action of all They should study the influence of the mind upon the body, and the body upon the mind, and the laws by which they are governed. MH p.128.</a:t>
            </a:r>
          </a:p>
          <a:p>
            <a:r>
              <a:rPr lang="en-TT" sz="2800" dirty="0" smtClean="0">
                <a:latin typeface="Times New Roman" pitchFamily="18" charset="0"/>
                <a:cs typeface="Times New Roman" pitchFamily="18" charset="0"/>
              </a:rPr>
              <a:t>“We cannot be too often reminded that health does not depend on chance. It is a result of obedience to law. This is recognized by the contestants in athletic games and trials of strength……… Every habit is carefully regulated. ….. Neglect, excess, or carelessness, which weakens or cripples any organ of function of the body, would ensure defeat.” </a:t>
            </a:r>
            <a:r>
              <a:rPr lang="en-TT" sz="2800" i="1" dirty="0" smtClean="0">
                <a:latin typeface="Times New Roman" pitchFamily="18" charset="0"/>
                <a:cs typeface="Times New Roman" pitchFamily="18" charset="0"/>
              </a:rPr>
              <a:t>MH</a:t>
            </a:r>
            <a:r>
              <a:rPr lang="en-TT" sz="2800" dirty="0" smtClean="0">
                <a:latin typeface="Times New Roman" pitchFamily="18" charset="0"/>
                <a:cs typeface="Times New Roman" pitchFamily="18" charset="0"/>
              </a:rPr>
              <a:t>, p. 128</a:t>
            </a:r>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123489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9144000" cy="6172200"/>
          </a:xfrm>
        </p:spPr>
        <p:txBody>
          <a:bodyPr>
            <a:normAutofit lnSpcReduction="10000"/>
          </a:bodyPr>
          <a:lstStyle/>
          <a:p>
            <a:r>
              <a:rPr lang="en-TT" sz="2800" dirty="0" smtClean="0">
                <a:latin typeface="Times New Roman" pitchFamily="18" charset="0"/>
                <a:cs typeface="Times New Roman" pitchFamily="18" charset="0"/>
              </a:rPr>
              <a:t>“Disease never comes without a cause (Prov. 26:2).</a:t>
            </a:r>
            <a:br>
              <a:rPr lang="en-TT" sz="2800" dirty="0" smtClean="0">
                <a:latin typeface="Times New Roman" pitchFamily="18" charset="0"/>
                <a:cs typeface="Times New Roman" pitchFamily="18" charset="0"/>
              </a:rPr>
            </a:br>
            <a:r>
              <a:rPr lang="en-TT" sz="2800" dirty="0" smtClean="0">
                <a:latin typeface="Times New Roman" pitchFamily="18" charset="0"/>
                <a:cs typeface="Times New Roman" pitchFamily="18" charset="0"/>
              </a:rPr>
              <a:t>The way is prepared, and disease invited, by disregard of the laws of health.” </a:t>
            </a:r>
            <a:r>
              <a:rPr lang="en-TT" sz="2800" i="1" dirty="0" smtClean="0">
                <a:latin typeface="Times New Roman" pitchFamily="18" charset="0"/>
                <a:cs typeface="Times New Roman" pitchFamily="18" charset="0"/>
              </a:rPr>
              <a:t>MH</a:t>
            </a:r>
            <a:r>
              <a:rPr lang="en-TT" sz="2800" dirty="0" smtClean="0">
                <a:latin typeface="Times New Roman" pitchFamily="18" charset="0"/>
                <a:cs typeface="Times New Roman" pitchFamily="18" charset="0"/>
              </a:rPr>
              <a:t>, p.234</a:t>
            </a:r>
            <a:r>
              <a:rPr lang="en-TT" dirty="0" smtClean="0"/>
              <a:t>.</a:t>
            </a:r>
          </a:p>
          <a:p>
            <a:r>
              <a:rPr lang="en-TT" sz="2800" dirty="0" smtClean="0">
                <a:latin typeface="Times New Roman" pitchFamily="18" charset="0"/>
                <a:cs typeface="Times New Roman" pitchFamily="18" charset="0"/>
              </a:rPr>
              <a:t>“Too little attention is generally given to the preservation of health. It is far better to prevent disease than to know how to treat it when contracted.”</a:t>
            </a:r>
          </a:p>
          <a:p>
            <a:r>
              <a:rPr lang="en-TT" sz="2800" dirty="0" smtClean="0">
                <a:latin typeface="Times New Roman" pitchFamily="18" charset="0"/>
                <a:cs typeface="Times New Roman" pitchFamily="18" charset="0"/>
              </a:rPr>
              <a:t>“We are waging a warfare upon which hang eternal results………….Evil angels are striving for dominion of every human being. Whatever injures the health, not only lessens physical vigor, but tends to weaken the mental and moral powers. Indulgence in any unhealthful practice makes it more difficult for one to discriminate between right and wrong, and hence more difficult to resist evil. It increases the danger of failure and defeat.” </a:t>
            </a:r>
            <a:r>
              <a:rPr lang="en-TT" sz="2800" i="1" dirty="0" smtClean="0">
                <a:latin typeface="Times New Roman" pitchFamily="18" charset="0"/>
                <a:cs typeface="Times New Roman" pitchFamily="18" charset="0"/>
              </a:rPr>
              <a:t>MH</a:t>
            </a:r>
            <a:r>
              <a:rPr lang="en-TT" sz="2800" dirty="0" smtClean="0">
                <a:latin typeface="Times New Roman" pitchFamily="18" charset="0"/>
                <a:cs typeface="Times New Roman" pitchFamily="18" charset="0"/>
              </a:rPr>
              <a:t>, p.128</a:t>
            </a:r>
          </a:p>
          <a:p>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278924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5410200" cy="6172200"/>
          </a:xfrm>
        </p:spPr>
        <p:txBody>
          <a:bodyPr>
            <a:normAutofit fontScale="85000" lnSpcReduction="10000"/>
          </a:bodyPr>
          <a:lstStyle/>
          <a:p>
            <a:r>
              <a:rPr lang="en-TT" sz="2800" dirty="0">
                <a:latin typeface="Times New Roman" pitchFamily="18" charset="0"/>
                <a:cs typeface="Times New Roman" pitchFamily="18" charset="0"/>
              </a:rPr>
              <a:t>Logic makes man able to understand things are not as what they seem. Man’s ability to analyze situations makes it possible to develop solutions to problems and lead us toward practical solutions. </a:t>
            </a:r>
            <a:endParaRPr lang="en-TT" sz="2800" dirty="0" smtClean="0">
              <a:latin typeface="Times New Roman" pitchFamily="18" charset="0"/>
              <a:cs typeface="Times New Roman" pitchFamily="18" charset="0"/>
            </a:endParaRPr>
          </a:p>
          <a:p>
            <a:r>
              <a:rPr lang="en-TT" sz="2800" dirty="0" smtClean="0">
                <a:latin typeface="Times New Roman" pitchFamily="18" charset="0"/>
                <a:cs typeface="Times New Roman" pitchFamily="18" charset="0"/>
              </a:rPr>
              <a:t>“The </a:t>
            </a:r>
            <a:r>
              <a:rPr lang="en-TT" sz="2800" dirty="0">
                <a:latin typeface="Times New Roman" pitchFamily="18" charset="0"/>
                <a:cs typeface="Times New Roman" pitchFamily="18" charset="0"/>
              </a:rPr>
              <a:t>body is the only medium through which the mind and soul are developed for the upbuilding of </a:t>
            </a:r>
            <a:r>
              <a:rPr lang="en-TT" sz="2800" dirty="0" smtClean="0">
                <a:latin typeface="Times New Roman" pitchFamily="18" charset="0"/>
                <a:cs typeface="Times New Roman" pitchFamily="18" charset="0"/>
              </a:rPr>
              <a:t>character. Hence it is that the adversary of souls directs his temptations to the enfeebling and degrading of the physical powers. His success here means the surrender to evil of the whole being. The tendencies or our physical nature, unless under the dominion of a higher power, will surely work ruin and death.” </a:t>
            </a:r>
            <a:r>
              <a:rPr lang="en-TT" sz="2800" i="1" dirty="0" smtClean="0">
                <a:latin typeface="Times New Roman" pitchFamily="18" charset="0"/>
                <a:cs typeface="Times New Roman" pitchFamily="18" charset="0"/>
              </a:rPr>
              <a:t>CDF</a:t>
            </a:r>
            <a:r>
              <a:rPr lang="en-TT" sz="2800" dirty="0" smtClean="0">
                <a:latin typeface="Times New Roman" pitchFamily="18" charset="0"/>
                <a:cs typeface="Times New Roman" pitchFamily="18" charset="0"/>
              </a:rPr>
              <a:t>, p.73. </a:t>
            </a:r>
            <a:endParaRPr lang="en-TT" sz="2800" dirty="0">
              <a:latin typeface="Times New Roman" pitchFamily="18" charset="0"/>
              <a:cs typeface="Times New Roman" pitchFamily="18" charset="0"/>
            </a:endParaRPr>
          </a:p>
          <a:p>
            <a:endParaRPr lang="en-T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766" y="762000"/>
            <a:ext cx="345541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8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09600"/>
            <a:ext cx="9144000" cy="6248400"/>
          </a:xfrm>
        </p:spPr>
        <p:txBody>
          <a:bodyPr>
            <a:normAutofit/>
          </a:bodyPr>
          <a:lstStyle/>
          <a:p>
            <a:r>
              <a:rPr lang="en-US" sz="2800" dirty="0" smtClean="0">
                <a:latin typeface="Times New Roman" pitchFamily="18" charset="0"/>
                <a:cs typeface="Times New Roman" pitchFamily="18" charset="0"/>
              </a:rPr>
              <a:t>“If we carefully preserve the life force, and keep the delicate mechanism of the body in order, the result is health.” “Without health, no one can as distinctly understand, or as completely fulfill his obligations to himself, to his fellow-beings, or to his Creator. Therefore, the health should be as faithfully guarded as the character.” </a:t>
            </a:r>
            <a:r>
              <a:rPr lang="en-US" sz="2800" i="1" dirty="0" smtClean="0">
                <a:latin typeface="Times New Roman" pitchFamily="18" charset="0"/>
                <a:cs typeface="Times New Roman" pitchFamily="18" charset="0"/>
              </a:rPr>
              <a:t>MH</a:t>
            </a:r>
            <a:r>
              <a:rPr lang="en-US" sz="2800" dirty="0" smtClean="0">
                <a:latin typeface="Times New Roman" pitchFamily="18" charset="0"/>
                <a:cs typeface="Times New Roman" pitchFamily="18" charset="0"/>
              </a:rPr>
              <a:t> , p 235; </a:t>
            </a:r>
            <a:r>
              <a:rPr lang="en-US" sz="2800" i="1" dirty="0" smtClean="0">
                <a:latin typeface="Times New Roman" pitchFamily="18" charset="0"/>
                <a:cs typeface="Times New Roman" pitchFamily="18" charset="0"/>
              </a:rPr>
              <a:t>Evangelism</a:t>
            </a:r>
            <a:r>
              <a:rPr lang="en-US" sz="2800" dirty="0" smtClean="0">
                <a:latin typeface="Times New Roman" pitchFamily="18" charset="0"/>
                <a:cs typeface="Times New Roman" pitchFamily="18" charset="0"/>
              </a:rPr>
              <a:t>, p. 195</a:t>
            </a:r>
          </a:p>
          <a:p>
            <a:r>
              <a:rPr lang="en-US" sz="2800" dirty="0">
                <a:latin typeface="Times New Roman" pitchFamily="18" charset="0"/>
                <a:cs typeface="Times New Roman" pitchFamily="18" charset="0"/>
              </a:rPr>
              <a:t>Stages of scientific advancement have usually been made by trying to reach a logical conclusion consistent with our observations. </a:t>
            </a:r>
          </a:p>
          <a:p>
            <a:r>
              <a:rPr lang="en-US" sz="2800" dirty="0">
                <a:latin typeface="Times New Roman" pitchFamily="18" charset="0"/>
                <a:cs typeface="Times New Roman" pitchFamily="18" charset="0"/>
              </a:rPr>
              <a:t>Humans can be used to solve complex logical problems and  able to interpret and understand what happens around them and adapt, even if they do not understand the scientific reasoning for it.</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5376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b="1" dirty="0">
                <a:latin typeface="Times New Roman" pitchFamily="18" charset="0"/>
                <a:cs typeface="Times New Roman" pitchFamily="18" charset="0"/>
              </a:rPr>
              <a:t>THE MIND BODY CONNECTI</a:t>
            </a:r>
            <a:r>
              <a:rPr lang="en-US" b="1" dirty="0">
                <a:latin typeface="Times New Roman" pitchFamily="18" charset="0"/>
                <a:cs typeface="Times New Roman" pitchFamily="18" charset="0"/>
              </a:rPr>
              <a:t>ON</a:t>
            </a:r>
          </a:p>
        </p:txBody>
      </p:sp>
      <p:sp>
        <p:nvSpPr>
          <p:cNvPr id="3" name="Content Placeholder 2"/>
          <p:cNvSpPr>
            <a:spLocks noGrp="1"/>
          </p:cNvSpPr>
          <p:nvPr>
            <p:ph idx="1"/>
          </p:nvPr>
        </p:nvSpPr>
        <p:spPr>
          <a:xfrm>
            <a:off x="0" y="685800"/>
            <a:ext cx="5562600" cy="6183086"/>
          </a:xfrm>
        </p:spPr>
        <p:txBody>
          <a:bodyPr>
            <a:normAutofit/>
          </a:bodyPr>
          <a:lstStyle/>
          <a:p>
            <a:r>
              <a:rPr lang="en-US" sz="2800" dirty="0" smtClean="0">
                <a:latin typeface="Times New Roman" pitchFamily="18" charset="0"/>
                <a:cs typeface="Times New Roman" pitchFamily="18" charset="0"/>
              </a:rPr>
              <a:t>We </a:t>
            </a:r>
            <a:r>
              <a:rPr lang="en-US" sz="2800" dirty="0">
                <a:latin typeface="Times New Roman" pitchFamily="18" charset="0"/>
                <a:cs typeface="Times New Roman" pitchFamily="18" charset="0"/>
              </a:rPr>
              <a:t>know and believe that viruses, bacteria, genetic defects, and environmental pollution are real causes of disease. </a:t>
            </a:r>
          </a:p>
          <a:p>
            <a:r>
              <a:rPr lang="en-TT" sz="2800" dirty="0">
                <a:latin typeface="Times New Roman" pitchFamily="18" charset="0"/>
                <a:cs typeface="Times New Roman" pitchFamily="18" charset="0"/>
              </a:rPr>
              <a:t>We may not be able to see in the ultraviolet range, but we may design instruments to do so. We may not be able to see atoms, but we can design experiments that enable us to know their properties.</a:t>
            </a:r>
          </a:p>
          <a:p>
            <a:pPr marL="0" indent="0">
              <a:buNone/>
            </a:pPr>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200400" cy="262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14400"/>
            <a:ext cx="320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77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914400"/>
            <a:ext cx="5791200" cy="5943600"/>
          </a:xfrm>
        </p:spPr>
        <p:txBody>
          <a:bodyPr>
            <a:noAutofit/>
          </a:bodyPr>
          <a:lstStyle/>
          <a:p>
            <a:r>
              <a:rPr lang="en-US" sz="2800" dirty="0" smtClean="0">
                <a:latin typeface="Times New Roman" pitchFamily="18" charset="0"/>
                <a:cs typeface="Times New Roman" pitchFamily="18" charset="0"/>
              </a:rPr>
              <a:t>Both the computer and brain transmit information by using electrical signals to each of their parts. </a:t>
            </a:r>
          </a:p>
          <a:p>
            <a:r>
              <a:rPr lang="en-US" sz="2800" dirty="0" smtClean="0">
                <a:latin typeface="Times New Roman" pitchFamily="18" charset="0"/>
                <a:cs typeface="Times New Roman" pitchFamily="18" charset="0"/>
              </a:rPr>
              <a:t>Computer components transmit </a:t>
            </a:r>
            <a:r>
              <a:rPr lang="en-US" sz="2800" dirty="0">
                <a:latin typeface="Times New Roman" pitchFamily="18" charset="0"/>
                <a:cs typeface="Times New Roman" pitchFamily="18" charset="0"/>
              </a:rPr>
              <a:t>electrical signals through </a:t>
            </a:r>
            <a:r>
              <a:rPr lang="en-US" sz="2800" dirty="0" smtClean="0">
                <a:latin typeface="Times New Roman" pitchFamily="18" charset="0"/>
                <a:cs typeface="Times New Roman" pitchFamily="18" charset="0"/>
              </a:rPr>
              <a:t>conductors via </a:t>
            </a:r>
            <a:r>
              <a:rPr lang="en-TT" sz="2800" dirty="0" smtClean="0">
                <a:latin typeface="Times New Roman" pitchFamily="18" charset="0"/>
                <a:cs typeface="Times New Roman" pitchFamily="18" charset="0"/>
              </a:rPr>
              <a:t>cables</a:t>
            </a:r>
            <a:r>
              <a:rPr lang="en-TT" sz="2800" dirty="0">
                <a:latin typeface="Times New Roman" pitchFamily="18" charset="0"/>
                <a:cs typeface="Times New Roman" pitchFamily="18" charset="0"/>
              </a:rPr>
              <a:t>, wires and </a:t>
            </a:r>
            <a:r>
              <a:rPr lang="en-TT" sz="2800" dirty="0" smtClean="0">
                <a:latin typeface="Times New Roman" pitchFamily="18" charset="0"/>
                <a:cs typeface="Times New Roman" pitchFamily="18" charset="0"/>
              </a:rPr>
              <a:t>circuits, </a:t>
            </a:r>
            <a:r>
              <a:rPr lang="en-TT" sz="2800" dirty="0">
                <a:latin typeface="Times New Roman" pitchFamily="18" charset="0"/>
                <a:cs typeface="Times New Roman" pitchFamily="18" charset="0"/>
              </a:rPr>
              <a:t>artificial, stronger electrical signals that travel many times faster than those of the </a:t>
            </a:r>
            <a:r>
              <a:rPr lang="en-TT" sz="2800" dirty="0" smtClean="0">
                <a:latin typeface="Times New Roman" pitchFamily="18" charset="0"/>
                <a:cs typeface="Times New Roman" pitchFamily="18" charset="0"/>
              </a:rPr>
              <a:t>brain</a:t>
            </a:r>
            <a:r>
              <a:rPr lang="en-US" sz="2800" dirty="0" smtClean="0">
                <a:latin typeface="Times New Roman" pitchFamily="18" charset="0"/>
                <a:cs typeface="Times New Roman" pitchFamily="18" charset="0"/>
              </a:rPr>
              <a:t>. It uses switches that are either on or off (binary).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610" y="1066800"/>
            <a:ext cx="3200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06019"/>
            <a:ext cx="305181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42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6536140" cy="6172200"/>
          </a:xfrm>
        </p:spPr>
        <p:txBody>
          <a:bodyPr>
            <a:noAutofit/>
          </a:bodyPr>
          <a:lstStyle/>
          <a:p>
            <a:r>
              <a:rPr lang="en-TT" sz="2800" dirty="0">
                <a:latin typeface="Times New Roman" pitchFamily="18" charset="0"/>
                <a:cs typeface="Times New Roman" pitchFamily="18" charset="0"/>
              </a:rPr>
              <a:t>Brain cells signal each other </a:t>
            </a:r>
            <a:r>
              <a:rPr lang="en-TT" sz="2800" dirty="0" smtClean="0">
                <a:latin typeface="Times New Roman" pitchFamily="18" charset="0"/>
                <a:cs typeface="Times New Roman" pitchFamily="18" charset="0"/>
              </a:rPr>
              <a:t>electro-chemically </a:t>
            </a:r>
            <a:r>
              <a:rPr lang="en-TT" sz="2800" dirty="0">
                <a:latin typeface="Times New Roman" pitchFamily="18" charset="0"/>
                <a:cs typeface="Times New Roman" pitchFamily="18" charset="0"/>
              </a:rPr>
              <a:t>and enzymatically. The human brain uses tiny chemical reactions to produce weak electrical signals to communicate with its other parts. </a:t>
            </a:r>
            <a:endParaRPr lang="en-TT" sz="2800" dirty="0" smtClean="0">
              <a:latin typeface="Times New Roman" pitchFamily="18" charset="0"/>
              <a:cs typeface="Times New Roman" pitchFamily="18" charset="0"/>
            </a:endParaRPr>
          </a:p>
          <a:p>
            <a:r>
              <a:rPr lang="en-TT" sz="2800" dirty="0" smtClean="0">
                <a:latin typeface="Times New Roman" pitchFamily="18" charset="0"/>
                <a:cs typeface="Times New Roman" pitchFamily="18" charset="0"/>
              </a:rPr>
              <a:t>Neurons </a:t>
            </a:r>
            <a:r>
              <a:rPr lang="en-TT" sz="2800" dirty="0">
                <a:latin typeface="Times New Roman" pitchFamily="18" charset="0"/>
                <a:cs typeface="Times New Roman" pitchFamily="18" charset="0"/>
              </a:rPr>
              <a:t>in the brain are either on or off by either firing an action potential or not firing an action potential. </a:t>
            </a:r>
            <a:r>
              <a:rPr lang="en-TT" sz="2800" dirty="0" smtClean="0">
                <a:latin typeface="Times New Roman" pitchFamily="18" charset="0"/>
                <a:cs typeface="Times New Roman" pitchFamily="18" charset="0"/>
              </a:rPr>
              <a:t>But, neurons </a:t>
            </a:r>
            <a:r>
              <a:rPr lang="en-TT" sz="2800" dirty="0">
                <a:latin typeface="Times New Roman" pitchFamily="18" charset="0"/>
                <a:cs typeface="Times New Roman" pitchFamily="18" charset="0"/>
              </a:rPr>
              <a:t>are more than just on or off because the "excitability" of a neuron is always changing. This is </a:t>
            </a:r>
            <a:r>
              <a:rPr lang="en-TT" sz="2800" dirty="0" smtClean="0">
                <a:latin typeface="Times New Roman" pitchFamily="18" charset="0"/>
                <a:cs typeface="Times New Roman" pitchFamily="18" charset="0"/>
              </a:rPr>
              <a:t>since </a:t>
            </a:r>
            <a:r>
              <a:rPr lang="en-TT" sz="2800" dirty="0">
                <a:latin typeface="Times New Roman" pitchFamily="18" charset="0"/>
                <a:cs typeface="Times New Roman" pitchFamily="18" charset="0"/>
              </a:rPr>
              <a:t>a neuron is constantly getting information from other cells through synaptic contacts.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140" y="2709081"/>
            <a:ext cx="2514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stretch>
            <a:fillRect/>
          </a:stretch>
        </p:blipFill>
        <p:spPr>
          <a:xfrm>
            <a:off x="6688540" y="4876800"/>
            <a:ext cx="2362200" cy="1981200"/>
          </a:xfrm>
          <a:prstGeom prst="rect">
            <a:avLst/>
          </a:prstGeom>
        </p:spPr>
      </p:pic>
      <p:pic>
        <p:nvPicPr>
          <p:cNvPr id="6" name="Picture 5"/>
          <p:cNvPicPr/>
          <p:nvPr/>
        </p:nvPicPr>
        <p:blipFill>
          <a:blip r:embed="rId4"/>
          <a:stretch>
            <a:fillRect/>
          </a:stretch>
        </p:blipFill>
        <p:spPr>
          <a:xfrm>
            <a:off x="6536140" y="761999"/>
            <a:ext cx="2514600" cy="1947081"/>
          </a:xfrm>
          <a:prstGeom prst="rect">
            <a:avLst/>
          </a:prstGeom>
        </p:spPr>
      </p:pic>
    </p:spTree>
    <p:extLst>
      <p:ext uri="{BB962C8B-B14F-4D97-AF65-F5344CB8AC3E}">
        <p14:creationId xmlns:p14="http://schemas.microsoft.com/office/powerpoint/2010/main" val="271564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9144000" cy="6172200"/>
          </a:xfrm>
        </p:spPr>
        <p:txBody>
          <a:bodyPr>
            <a:normAutofit/>
          </a:bodyPr>
          <a:lstStyle/>
          <a:p>
            <a:r>
              <a:rPr lang="en-TT" sz="3000" dirty="0">
                <a:latin typeface="Times New Roman" pitchFamily="18" charset="0"/>
                <a:cs typeface="Times New Roman" pitchFamily="18" charset="0"/>
              </a:rPr>
              <a:t>Information traveling across a synapse does not always result in a action </a:t>
            </a:r>
            <a:r>
              <a:rPr lang="en-TT" sz="3000" dirty="0" smtClean="0">
                <a:latin typeface="Times New Roman" pitchFamily="18" charset="0"/>
                <a:cs typeface="Times New Roman" pitchFamily="18" charset="0"/>
              </a:rPr>
              <a:t>potential, rather</a:t>
            </a:r>
            <a:r>
              <a:rPr lang="en-TT" sz="3000" dirty="0">
                <a:latin typeface="Times New Roman" pitchFamily="18" charset="0"/>
                <a:cs typeface="Times New Roman" pitchFamily="18" charset="0"/>
              </a:rPr>
              <a:t>, this information alters the chance that an action potential will be produced by raising or lowering the threshold of the neuron</a:t>
            </a:r>
            <a:r>
              <a:rPr lang="en-TT" sz="3000" dirty="0" smtClean="0">
                <a:latin typeface="Times New Roman" pitchFamily="18" charset="0"/>
                <a:cs typeface="Times New Roman" pitchFamily="18" charset="0"/>
              </a:rPr>
              <a:t>.</a:t>
            </a:r>
          </a:p>
          <a:p>
            <a:r>
              <a:rPr lang="en-TT" sz="3000" b="1" dirty="0" smtClean="0">
                <a:latin typeface="Times New Roman" pitchFamily="18" charset="0"/>
                <a:cs typeface="Times New Roman" pitchFamily="18" charset="0"/>
              </a:rPr>
              <a:t>Emotions  </a:t>
            </a:r>
            <a:r>
              <a:rPr lang="en-TT" sz="3000" b="1" dirty="0" err="1">
                <a:latin typeface="Times New Roman" pitchFamily="18" charset="0"/>
                <a:cs typeface="Times New Roman" pitchFamily="18" charset="0"/>
              </a:rPr>
              <a:t>vs</a:t>
            </a:r>
            <a:r>
              <a:rPr lang="en-TT" sz="3000" b="1" dirty="0">
                <a:latin typeface="Times New Roman" pitchFamily="18" charset="0"/>
                <a:cs typeface="Times New Roman" pitchFamily="18" charset="0"/>
              </a:rPr>
              <a:t> Logic </a:t>
            </a:r>
            <a:r>
              <a:rPr lang="en-TT" sz="3000" dirty="0">
                <a:latin typeface="Times New Roman" pitchFamily="18" charset="0"/>
                <a:cs typeface="Times New Roman" pitchFamily="18" charset="0"/>
              </a:rPr>
              <a:t>It is impossible for the brain to act without emotions while the computer </a:t>
            </a:r>
            <a:r>
              <a:rPr lang="en-TT" sz="3000" dirty="0" smtClean="0">
                <a:latin typeface="Times New Roman" pitchFamily="18" charset="0"/>
                <a:cs typeface="Times New Roman" pitchFamily="18" charset="0"/>
              </a:rPr>
              <a:t>acts </a:t>
            </a:r>
            <a:r>
              <a:rPr lang="en-TT" sz="3000" dirty="0">
                <a:latin typeface="Times New Roman" pitchFamily="18" charset="0"/>
                <a:cs typeface="Times New Roman" pitchFamily="18" charset="0"/>
              </a:rPr>
              <a:t>only on logic. Researchers </a:t>
            </a:r>
            <a:r>
              <a:rPr lang="en-TT" sz="3000" dirty="0" smtClean="0">
                <a:latin typeface="Times New Roman" pitchFamily="18" charset="0"/>
                <a:cs typeface="Times New Roman" pitchFamily="18" charset="0"/>
              </a:rPr>
              <a:t>have </a:t>
            </a:r>
            <a:r>
              <a:rPr lang="en-TT" sz="3000" dirty="0">
                <a:latin typeface="Times New Roman" pitchFamily="18" charset="0"/>
                <a:cs typeface="Times New Roman" pitchFamily="18" charset="0"/>
              </a:rPr>
              <a:t>proved that brains act on emotions, that many of our actions are based on our emotional side. We know that computers act completely on logical bits, that are total absolute. All actions performed by computers are based on the instructions in their coding and other factors have no effect on them.</a:t>
            </a:r>
          </a:p>
          <a:p>
            <a:endParaRPr lang="en-TT" sz="3000" dirty="0">
              <a:latin typeface="Times New Roman" pitchFamily="18" charset="0"/>
              <a:cs typeface="Times New Roman" pitchFamily="18" charset="0"/>
            </a:endParaRPr>
          </a:p>
          <a:p>
            <a:endParaRPr lang="en-TT" dirty="0"/>
          </a:p>
          <a:p>
            <a:endParaRPr lang="en-TT" dirty="0"/>
          </a:p>
        </p:txBody>
      </p:sp>
    </p:spTree>
    <p:extLst>
      <p:ext uri="{BB962C8B-B14F-4D97-AF65-F5344CB8AC3E}">
        <p14:creationId xmlns:p14="http://schemas.microsoft.com/office/powerpoint/2010/main" val="5732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TT" b="1" dirty="0">
                <a:latin typeface="Times New Roman" pitchFamily="18" charset="0"/>
                <a:cs typeface="Times New Roman" pitchFamily="18" charset="0"/>
              </a:rPr>
              <a:t>THE MIND BODY CONNECTION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779812"/>
            <a:ext cx="1863436" cy="48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066800"/>
            <a:ext cx="5486400" cy="5262979"/>
          </a:xfrm>
          <a:prstGeom prst="rect">
            <a:avLst/>
          </a:prstGeom>
        </p:spPr>
        <p:txBody>
          <a:bodyPr wrap="square">
            <a:spAutoFit/>
          </a:bodyPr>
          <a:lstStyle/>
          <a:p>
            <a:r>
              <a:rPr lang="en-TT" sz="2800" dirty="0">
                <a:latin typeface="Times New Roman" pitchFamily="18" charset="0"/>
                <a:cs typeface="Times New Roman" pitchFamily="18" charset="0"/>
              </a:rPr>
              <a:t>In vertebrates, the spinal cord contains neural circuitry capable of generating reflex responses as well as simple movement such as swimming or walking. </a:t>
            </a:r>
          </a:p>
          <a:p>
            <a:r>
              <a:rPr lang="en-TT" sz="2800" dirty="0">
                <a:latin typeface="Times New Roman" pitchFamily="18" charset="0"/>
                <a:cs typeface="Times New Roman" pitchFamily="18" charset="0"/>
              </a:rPr>
              <a:t>Sophisticated complex sensory input requires the information-integrating capabilities and control of behavior on the basis of a centralized brain</a:t>
            </a:r>
            <a:r>
              <a:rPr lang="en-TT" sz="2800" dirty="0" smtClean="0">
                <a:latin typeface="Times New Roman" pitchFamily="18" charset="0"/>
                <a:cs typeface="Times New Roman" pitchFamily="18" charset="0"/>
              </a:rPr>
              <a:t>.</a:t>
            </a:r>
          </a:p>
          <a:p>
            <a:pPr marL="457200" indent="-457200">
              <a:buFont typeface="Arial" pitchFamily="34" charset="0"/>
              <a:buChar char="•"/>
            </a:pPr>
            <a:r>
              <a:rPr lang="en-TT" sz="2800" dirty="0" smtClean="0">
                <a:latin typeface="Times New Roman" pitchFamily="18" charset="0"/>
                <a:cs typeface="Times New Roman" pitchFamily="18" charset="0"/>
              </a:rPr>
              <a:t>“Health is a treasure. Of all temporal possessions it is the most precious.” </a:t>
            </a:r>
            <a:r>
              <a:rPr lang="en-TT" sz="2800" i="1" dirty="0" smtClean="0">
                <a:latin typeface="Times New Roman" pitchFamily="18" charset="0"/>
                <a:cs typeface="Times New Roman" pitchFamily="18" charset="0"/>
              </a:rPr>
              <a:t>CDF</a:t>
            </a:r>
            <a:r>
              <a:rPr lang="en-TT" sz="2800" dirty="0" smtClean="0">
                <a:latin typeface="Times New Roman" pitchFamily="18" charset="0"/>
                <a:cs typeface="Times New Roman" pitchFamily="18" charset="0"/>
              </a:rPr>
              <a:t>, p.20</a:t>
            </a:r>
            <a:endParaRPr lang="en-TT" sz="2800" dirty="0">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762000"/>
            <a:ext cx="1676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52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6781800" cy="6172200"/>
          </a:xfrm>
        </p:spPr>
        <p:txBody>
          <a:bodyPr>
            <a:normAutofit/>
          </a:bodyPr>
          <a:lstStyle/>
          <a:p>
            <a:r>
              <a:rPr lang="en-TT" sz="2800" dirty="0" smtClean="0">
                <a:latin typeface="Times New Roman" pitchFamily="18" charset="0"/>
                <a:cs typeface="Times New Roman" pitchFamily="18" charset="0"/>
              </a:rPr>
              <a:t>“The state of the mind has largely to do with the health of the body, and especially with the health of the digestive organs…………As a general thing, the Lord did not provide His people with flesh meat in the desert, because He knew that the use of this diet would create disease and insubordination. In order to modify the disposition, and bring the higher powers of the mind into active exercise, he removed from them the flesh of dead animals. He gave them angels’ food, manna from heaven.” </a:t>
            </a:r>
            <a:r>
              <a:rPr lang="en-TT" sz="2800" i="1" dirty="0" smtClean="0">
                <a:latin typeface="Times New Roman" pitchFamily="18" charset="0"/>
                <a:cs typeface="Times New Roman" pitchFamily="18" charset="0"/>
              </a:rPr>
              <a:t>CDF</a:t>
            </a:r>
            <a:r>
              <a:rPr lang="en-TT" sz="2800" dirty="0" smtClean="0">
                <a:latin typeface="Times New Roman" pitchFamily="18" charset="0"/>
                <a:cs typeface="Times New Roman" pitchFamily="18" charset="0"/>
              </a:rPr>
              <a:t>, p. 375.</a:t>
            </a:r>
            <a:endParaRPr lang="en-TT" sz="2800" dirty="0">
              <a:latin typeface="Times New Roman" pitchFamily="18" charset="0"/>
              <a:cs typeface="Times New Roman" pitchFamily="18" charset="0"/>
            </a:endParaRPr>
          </a:p>
        </p:txBody>
      </p:sp>
      <p:pic>
        <p:nvPicPr>
          <p:cNvPr id="4" name="Picture 7" descr="CH03SL01.pdf                                                   000E9394Macintosh HD                   7C25B0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723900"/>
            <a:ext cx="2514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1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533400"/>
            <a:ext cx="5486400" cy="6324600"/>
          </a:xfrm>
        </p:spPr>
        <p:txBody>
          <a:bodyPr>
            <a:normAutofit/>
          </a:bodyPr>
          <a:lstStyle/>
          <a:p>
            <a:r>
              <a:rPr lang="en-TT" sz="2800" dirty="0" smtClean="0">
                <a:latin typeface="Times New Roman" pitchFamily="18" charset="0"/>
                <a:cs typeface="Times New Roman" pitchFamily="18" charset="0"/>
              </a:rPr>
              <a:t>Diseases of the nervous system as with other systems of the body pose serious health problems.</a:t>
            </a:r>
          </a:p>
          <a:p>
            <a:pPr marL="0" indent="0">
              <a:buNone/>
            </a:pPr>
            <a:endParaRPr lang="en-TT"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Multitasking  The brain controls breathing, heart rate and blood pressure at the same time it performs a mental task.</a:t>
            </a:r>
          </a:p>
          <a:p>
            <a:endParaRPr lang="en-TT"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62000"/>
            <a:ext cx="31146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663391"/>
            <a:ext cx="3343275" cy="185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41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09600"/>
            <a:ext cx="9144000" cy="6248400"/>
          </a:xfrm>
        </p:spPr>
        <p:txBody>
          <a:bodyPr>
            <a:normAutofit/>
          </a:bodyPr>
          <a:lstStyle/>
          <a:p>
            <a:r>
              <a:rPr lang="en-TT" sz="2800" b="1" dirty="0">
                <a:latin typeface="Times New Roman" pitchFamily="18" charset="0"/>
                <a:cs typeface="Times New Roman" pitchFamily="18" charset="0"/>
              </a:rPr>
              <a:t>Working hours  </a:t>
            </a:r>
            <a:r>
              <a:rPr lang="en-TT" sz="2800" dirty="0">
                <a:latin typeface="Times New Roman" pitchFamily="18" charset="0"/>
                <a:cs typeface="Times New Roman" pitchFamily="18" charset="0"/>
              </a:rPr>
              <a:t>The computer can be turned off when </a:t>
            </a:r>
            <a:r>
              <a:rPr lang="en-TT" sz="2800" dirty="0" smtClean="0">
                <a:latin typeface="Times New Roman" pitchFamily="18" charset="0"/>
                <a:cs typeface="Times New Roman" pitchFamily="18" charset="0"/>
              </a:rPr>
              <a:t>not in use, </a:t>
            </a:r>
            <a:r>
              <a:rPr lang="en-TT" sz="2800" dirty="0">
                <a:latin typeface="Times New Roman" pitchFamily="18" charset="0"/>
                <a:cs typeface="Times New Roman" pitchFamily="18" charset="0"/>
              </a:rPr>
              <a:t>but the brain and body works for 24 hours a day, always changing and being modified. There is no "off" for when we are sleeping, the mind and body are still active and working. When the power to a computer is turned off, signals are not transmitted</a:t>
            </a:r>
            <a:r>
              <a:rPr lang="en-TT" sz="2800" dirty="0" smtClean="0">
                <a:latin typeface="Times New Roman" pitchFamily="18" charset="0"/>
                <a:cs typeface="Times New Roman" pitchFamily="18" charset="0"/>
              </a:rPr>
              <a:t>.</a:t>
            </a:r>
            <a:endParaRPr lang="en-TT" sz="2800" dirty="0">
              <a:latin typeface="Times New Roman" pitchFamily="18" charset="0"/>
              <a:cs typeface="Times New Roman" pitchFamily="18" charset="0"/>
            </a:endParaRPr>
          </a:p>
          <a:p>
            <a:r>
              <a:rPr lang="en-TT" sz="2800" b="1" dirty="0">
                <a:latin typeface="Times New Roman" pitchFamily="18" charset="0"/>
                <a:cs typeface="Times New Roman" pitchFamily="18" charset="0"/>
              </a:rPr>
              <a:t>Complexity</a:t>
            </a:r>
            <a:r>
              <a:rPr lang="en-TT" sz="2800" dirty="0">
                <a:latin typeface="Times New Roman" pitchFamily="18" charset="0"/>
                <a:cs typeface="Times New Roman" pitchFamily="18" charset="0"/>
              </a:rPr>
              <a:t>   The brain has 100 billion neurons which form billions of links is many times more complex than, the mere hundreds of millions of transistors and circuit in </a:t>
            </a:r>
            <a:r>
              <a:rPr lang="en-TT" sz="2800" dirty="0" smtClean="0">
                <a:latin typeface="Times New Roman" pitchFamily="18" charset="0"/>
                <a:cs typeface="Times New Roman" pitchFamily="18" charset="0"/>
              </a:rPr>
              <a:t>computers</a:t>
            </a:r>
            <a:r>
              <a:rPr lang="en-TT" sz="2800" dirty="0">
                <a:latin typeface="Times New Roman" pitchFamily="18" charset="0"/>
                <a:cs typeface="Times New Roman" pitchFamily="18" charset="0"/>
              </a:rPr>
              <a:t>. </a:t>
            </a:r>
            <a:r>
              <a:rPr lang="en-TT" sz="2800" dirty="0" smtClean="0">
                <a:latin typeface="Times New Roman" pitchFamily="18" charset="0"/>
                <a:cs typeface="Times New Roman" pitchFamily="18" charset="0"/>
              </a:rPr>
              <a:t>Thousands </a:t>
            </a:r>
            <a:r>
              <a:rPr lang="en-TT" sz="2800" dirty="0">
                <a:latin typeface="Times New Roman" pitchFamily="18" charset="0"/>
                <a:cs typeface="Times New Roman" pitchFamily="18" charset="0"/>
              </a:rPr>
              <a:t>of neuroscientists </a:t>
            </a:r>
            <a:r>
              <a:rPr lang="en-TT" sz="2800" dirty="0" smtClean="0">
                <a:latin typeface="Times New Roman" pitchFamily="18" charset="0"/>
                <a:cs typeface="Times New Roman" pitchFamily="18" charset="0"/>
              </a:rPr>
              <a:t>are study-</a:t>
            </a:r>
            <a:r>
              <a:rPr lang="en-TT" sz="2800" dirty="0" err="1" smtClean="0">
                <a:latin typeface="Times New Roman" pitchFamily="18" charset="0"/>
                <a:cs typeface="Times New Roman" pitchFamily="18" charset="0"/>
              </a:rPr>
              <a:t>ing</a:t>
            </a:r>
            <a:r>
              <a:rPr lang="en-TT" sz="2800" dirty="0" smtClean="0">
                <a:latin typeface="Times New Roman" pitchFamily="18" charset="0"/>
                <a:cs typeface="Times New Roman" pitchFamily="18" charset="0"/>
              </a:rPr>
              <a:t> </a:t>
            </a:r>
            <a:r>
              <a:rPr lang="en-TT" sz="2800" dirty="0">
                <a:latin typeface="Times New Roman" pitchFamily="18" charset="0"/>
                <a:cs typeface="Times New Roman" pitchFamily="18" charset="0"/>
              </a:rPr>
              <a:t>the brain. </a:t>
            </a:r>
            <a:r>
              <a:rPr lang="en-TT" sz="2800" dirty="0" smtClean="0">
                <a:latin typeface="Times New Roman" pitchFamily="18" charset="0"/>
                <a:cs typeface="Times New Roman" pitchFamily="18" charset="0"/>
              </a:rPr>
              <a:t>However, </a:t>
            </a:r>
            <a:r>
              <a:rPr lang="en-TT" sz="2800" dirty="0">
                <a:latin typeface="Times New Roman" pitchFamily="18" charset="0"/>
                <a:cs typeface="Times New Roman" pitchFamily="18" charset="0"/>
              </a:rPr>
              <a:t>there is still </a:t>
            </a:r>
            <a:r>
              <a:rPr lang="en-TT" sz="2800" dirty="0" err="1" smtClean="0">
                <a:latin typeface="Times New Roman" pitchFamily="18" charset="0"/>
                <a:cs typeface="Times New Roman" pitchFamily="18" charset="0"/>
              </a:rPr>
              <a:t>soo</a:t>
            </a:r>
            <a:r>
              <a:rPr lang="en-TT" sz="2800" dirty="0" smtClean="0">
                <a:latin typeface="Times New Roman" pitchFamily="18" charset="0"/>
                <a:cs typeface="Times New Roman" pitchFamily="18" charset="0"/>
              </a:rPr>
              <a:t> much </a:t>
            </a:r>
            <a:r>
              <a:rPr lang="en-TT" sz="2800" dirty="0">
                <a:latin typeface="Times New Roman" pitchFamily="18" charset="0"/>
                <a:cs typeface="Times New Roman" pitchFamily="18" charset="0"/>
              </a:rPr>
              <a:t>more to learn about the brain </a:t>
            </a:r>
            <a:r>
              <a:rPr lang="en-TT" sz="2800" dirty="0" smtClean="0">
                <a:latin typeface="Times New Roman" pitchFamily="18" charset="0"/>
                <a:cs typeface="Times New Roman" pitchFamily="18" charset="0"/>
              </a:rPr>
              <a:t>and body because </a:t>
            </a:r>
            <a:r>
              <a:rPr lang="en-TT" sz="2800" dirty="0">
                <a:latin typeface="Times New Roman" pitchFamily="18" charset="0"/>
                <a:cs typeface="Times New Roman" pitchFamily="18" charset="0"/>
              </a:rPr>
              <a:t>of their complexity. There is more we do </a:t>
            </a:r>
            <a:r>
              <a:rPr lang="en-TT" sz="2800" b="1" dirty="0">
                <a:latin typeface="Times New Roman" pitchFamily="18" charset="0"/>
                <a:cs typeface="Times New Roman" pitchFamily="18" charset="0"/>
              </a:rPr>
              <a:t>NOT</a:t>
            </a:r>
            <a:r>
              <a:rPr lang="en-TT" sz="2800" dirty="0">
                <a:latin typeface="Times New Roman" pitchFamily="18" charset="0"/>
                <a:cs typeface="Times New Roman" pitchFamily="18" charset="0"/>
              </a:rPr>
              <a:t> know about the </a:t>
            </a:r>
            <a:r>
              <a:rPr lang="en-TT" sz="2800" dirty="0" smtClean="0">
                <a:latin typeface="Times New Roman" pitchFamily="18" charset="0"/>
                <a:cs typeface="Times New Roman" pitchFamily="18" charset="0"/>
              </a:rPr>
              <a:t>brain and body, </a:t>
            </a:r>
            <a:r>
              <a:rPr lang="en-TT" sz="2800" dirty="0">
                <a:latin typeface="Times New Roman" pitchFamily="18" charset="0"/>
                <a:cs typeface="Times New Roman" pitchFamily="18" charset="0"/>
              </a:rPr>
              <a:t>than what we do know about </a:t>
            </a:r>
            <a:r>
              <a:rPr lang="en-TT" sz="2800" dirty="0" smtClean="0">
                <a:latin typeface="Times New Roman" pitchFamily="18" charset="0"/>
                <a:cs typeface="Times New Roman" pitchFamily="18" charset="0"/>
              </a:rPr>
              <a:t>them.</a:t>
            </a:r>
            <a:endParaRPr lang="en-TT" sz="2800" dirty="0">
              <a:latin typeface="Times New Roman" pitchFamily="18" charset="0"/>
              <a:cs typeface="Times New Roman" pitchFamily="18" charset="0"/>
            </a:endParaRPr>
          </a:p>
          <a:p>
            <a:endParaRPr lang="en-TT" sz="2800" dirty="0">
              <a:latin typeface="Times New Roman" pitchFamily="18" charset="0"/>
              <a:cs typeface="Times New Roman" pitchFamily="18" charset="0"/>
            </a:endParaRPr>
          </a:p>
          <a:p>
            <a:endParaRPr lang="en-TT" sz="2800" dirty="0">
              <a:latin typeface="Times New Roman" pitchFamily="18" charset="0"/>
              <a:cs typeface="Times New Roman" pitchFamily="18" charset="0"/>
            </a:endParaRPr>
          </a:p>
          <a:p>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177637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smtClean="0">
                <a:latin typeface="Times New Roman" pitchFamily="18" charset="0"/>
                <a:cs typeface="Times New Roman" pitchFamily="18" charset="0"/>
              </a:rPr>
              <a:t>THE MIND BODY CONNECTION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 y="609600"/>
            <a:ext cx="9129485" cy="6248400"/>
          </a:xfrm>
        </p:spPr>
        <p:txBody>
          <a:bodyPr>
            <a:noAutofit/>
          </a:bodyPr>
          <a:lstStyle/>
          <a:p>
            <a:pPr marL="0" indent="0">
              <a:buNone/>
            </a:pPr>
            <a:r>
              <a:rPr lang="en-US" sz="1200" dirty="0" smtClean="0"/>
              <a:t>         </a:t>
            </a:r>
            <a:r>
              <a:rPr lang="en-US" sz="2800" b="1" dirty="0" smtClean="0">
                <a:latin typeface="Times New Roman" pitchFamily="18" charset="0"/>
                <a:cs typeface="Times New Roman" pitchFamily="18" charset="0"/>
              </a:rPr>
              <a:t>Brainwaves</a:t>
            </a:r>
          </a:p>
          <a:p>
            <a:r>
              <a:rPr lang="en-US" sz="2800" dirty="0" smtClean="0">
                <a:latin typeface="Times New Roman" pitchFamily="18" charset="0"/>
                <a:cs typeface="Times New Roman" pitchFamily="18" charset="0"/>
              </a:rPr>
              <a:t>Electrical activity of the brain </a:t>
            </a:r>
            <a:r>
              <a:rPr lang="en-TT" sz="2800" dirty="0" smtClean="0">
                <a:latin typeface="Times New Roman" pitchFamily="18" charset="0"/>
                <a:cs typeface="Times New Roman" pitchFamily="18" charset="0"/>
              </a:rPr>
              <a:t>measured in cycles per second or </a:t>
            </a:r>
            <a:r>
              <a:rPr lang="en-TT" sz="2800" dirty="0" err="1" smtClean="0">
                <a:latin typeface="Times New Roman" pitchFamily="18" charset="0"/>
                <a:cs typeface="Times New Roman" pitchFamily="18" charset="0"/>
              </a:rPr>
              <a:t>Herzt</a:t>
            </a:r>
            <a:r>
              <a:rPr lang="en-TT" sz="2800" dirty="0" smtClean="0">
                <a:latin typeface="Times New Roman" pitchFamily="18" charset="0"/>
                <a:cs typeface="Times New Roman" pitchFamily="18" charset="0"/>
              </a:rPr>
              <a:t> (Hz) </a:t>
            </a:r>
            <a:r>
              <a:rPr lang="en-US" sz="2800" dirty="0" smtClean="0">
                <a:latin typeface="Times New Roman" pitchFamily="18" charset="0"/>
                <a:cs typeface="Times New Roman" pitchFamily="18" charset="0"/>
              </a:rPr>
              <a:t>is called brainwaves because of its cyclic, wave-like nature. Brainwave </a:t>
            </a:r>
          </a:p>
          <a:p>
            <a:pPr marL="0" indent="0">
              <a:buNone/>
            </a:pPr>
            <a:r>
              <a:rPr lang="en-US" sz="2800" dirty="0" smtClean="0">
                <a:latin typeface="Times New Roman" pitchFamily="18" charset="0"/>
                <a:cs typeface="Times New Roman" pitchFamily="18" charset="0"/>
              </a:rPr>
              <a:t>    patterns change  depending on what the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person is doing. e.g., brainwave patterns </a:t>
            </a:r>
          </a:p>
          <a:p>
            <a:pPr marL="0" indent="0">
              <a:buNone/>
            </a:pPr>
            <a:r>
              <a:rPr lang="en-US" sz="2800" dirty="0" smtClean="0">
                <a:latin typeface="Times New Roman" pitchFamily="18" charset="0"/>
                <a:cs typeface="Times New Roman" pitchFamily="18" charset="0"/>
              </a:rPr>
              <a:t>    when we sleep are very different than </a:t>
            </a:r>
          </a:p>
          <a:p>
            <a:pPr marL="0" indent="0">
              <a:buNone/>
            </a:pPr>
            <a:r>
              <a:rPr lang="en-US" sz="2800" dirty="0" smtClean="0">
                <a:latin typeface="Times New Roman" pitchFamily="18" charset="0"/>
                <a:cs typeface="Times New Roman" pitchFamily="18" charset="0"/>
              </a:rPr>
              <a:t>    brainwaves when we are wide awake. </a:t>
            </a:r>
          </a:p>
          <a:p>
            <a:r>
              <a:rPr lang="en-US" sz="2800" dirty="0" smtClean="0">
                <a:latin typeface="Times New Roman" pitchFamily="18" charset="0"/>
                <a:cs typeface="Times New Roman" pitchFamily="18" charset="0"/>
              </a:rPr>
              <a:t>There are four categories of brainwaves, ranging from the most activity to the least activity.</a:t>
            </a:r>
            <a:endParaRPr lang="en-US" sz="1200" dirty="0" smtClean="0"/>
          </a:p>
          <a:p>
            <a:r>
              <a:rPr lang="en-US" sz="2800" b="1" dirty="0" smtClean="0">
                <a:latin typeface="Times New Roman" pitchFamily="18" charset="0"/>
                <a:cs typeface="Times New Roman" pitchFamily="18" charset="0"/>
              </a:rPr>
              <a:t>Beta Brainwaves  </a:t>
            </a:r>
            <a:r>
              <a:rPr lang="en-US" sz="2800" dirty="0" smtClean="0">
                <a:latin typeface="Times New Roman" pitchFamily="18" charset="0"/>
                <a:cs typeface="Times New Roman" pitchFamily="18" charset="0"/>
              </a:rPr>
              <a:t>of </a:t>
            </a:r>
            <a:r>
              <a:rPr lang="en-TT" sz="2800" dirty="0" smtClean="0">
                <a:latin typeface="Times New Roman" pitchFamily="18" charset="0"/>
                <a:cs typeface="Times New Roman" pitchFamily="18" charset="0"/>
              </a:rPr>
              <a:t>low amplitude 12Hz-38Hz are fastest of the four different brainwaves, and</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associated with waking activity. </a:t>
            </a:r>
            <a:endParaRPr lang="en-US"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757" y="2057400"/>
            <a:ext cx="2773363"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248401"/>
            <a:ext cx="6236720" cy="55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56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838200"/>
            <a:ext cx="9144000" cy="6019800"/>
          </a:xfrm>
        </p:spPr>
        <p:txBody>
          <a:bodyPr>
            <a:noAutofit/>
          </a:bodyPr>
          <a:lstStyle/>
          <a:p>
            <a:r>
              <a:rPr lang="en-TT" sz="2800" dirty="0">
                <a:latin typeface="Times New Roman" pitchFamily="18" charset="0"/>
                <a:cs typeface="Times New Roman" pitchFamily="18" charset="0"/>
              </a:rPr>
              <a:t>They are emitted when consciously alert or feel agitated, tense and afraid. Beta waves are characteristic of a strongly engaged mind. A debater, or a teacher, or a host of talk show would all be in beta state when doing their work. </a:t>
            </a:r>
            <a:r>
              <a:rPr lang="en-TT" sz="2800" dirty="0" smtClean="0">
                <a:latin typeface="Times New Roman" pitchFamily="18" charset="0"/>
                <a:cs typeface="Times New Roman" pitchFamily="18" charset="0"/>
              </a:rPr>
              <a:t>Usually</a:t>
            </a:r>
            <a:r>
              <a:rPr lang="en-TT" sz="2800" dirty="0">
                <a:latin typeface="Times New Roman" pitchFamily="18" charset="0"/>
                <a:cs typeface="Times New Roman" pitchFamily="18" charset="0"/>
              </a:rPr>
              <a:t>, this state in itself is uneventful but we should not </a:t>
            </a:r>
            <a:r>
              <a:rPr lang="en-TT" sz="2800" dirty="0" smtClean="0">
                <a:latin typeface="Times New Roman" pitchFamily="18" charset="0"/>
                <a:cs typeface="Times New Roman" pitchFamily="18" charset="0"/>
              </a:rPr>
              <a:t>understi-mate </a:t>
            </a:r>
            <a:r>
              <a:rPr lang="en-TT" sz="2800" dirty="0">
                <a:latin typeface="Times New Roman" pitchFamily="18" charset="0"/>
                <a:cs typeface="Times New Roman" pitchFamily="18" charset="0"/>
              </a:rPr>
              <a:t>its importance. </a:t>
            </a:r>
          </a:p>
          <a:p>
            <a:r>
              <a:rPr lang="en-TT" sz="2800" dirty="0" smtClean="0">
                <a:latin typeface="Times New Roman" pitchFamily="18" charset="0"/>
                <a:cs typeface="Times New Roman" pitchFamily="18" charset="0"/>
              </a:rPr>
              <a:t>Lack </a:t>
            </a:r>
            <a:r>
              <a:rPr lang="en-TT" sz="2800" dirty="0">
                <a:latin typeface="Times New Roman" pitchFamily="18" charset="0"/>
                <a:cs typeface="Times New Roman" pitchFamily="18" charset="0"/>
              </a:rPr>
              <a:t>of beta brainwave activity can cause mental or emotional disorders such as depression and insomnia. Stimulating beta brainwave can improve emotional stability, energy levels, attentiveness and concentration</a:t>
            </a:r>
            <a:r>
              <a:rPr lang="en-TT" sz="2800" dirty="0" smtClean="0">
                <a:latin typeface="Times New Roman" pitchFamily="18" charset="0"/>
                <a:cs typeface="Times New Roman" pitchFamily="18" charset="0"/>
              </a:rPr>
              <a:t>.</a:t>
            </a:r>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1085411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8233" y="2438400"/>
            <a:ext cx="319399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600200"/>
            <a:ext cx="5867400" cy="5262979"/>
          </a:xfrm>
          <a:prstGeom prst="rect">
            <a:avLst/>
          </a:prstGeom>
        </p:spPr>
        <p:txBody>
          <a:bodyPr wrap="square">
            <a:spAutoFit/>
          </a:bodyPr>
          <a:lstStyle/>
          <a:p>
            <a:r>
              <a:rPr lang="en-TT" sz="2800" b="1" dirty="0" smtClean="0">
                <a:latin typeface="Times New Roman" pitchFamily="18" charset="0"/>
                <a:cs typeface="Times New Roman" pitchFamily="18" charset="0"/>
              </a:rPr>
              <a:t>    Alpha </a:t>
            </a:r>
            <a:r>
              <a:rPr lang="en-TT" sz="2800" b="1" dirty="0">
                <a:latin typeface="Times New Roman" pitchFamily="18" charset="0"/>
                <a:cs typeface="Times New Roman" pitchFamily="18" charset="0"/>
              </a:rPr>
              <a:t>Brainwave </a:t>
            </a:r>
            <a:r>
              <a:rPr lang="en-TT" sz="2800" dirty="0">
                <a:latin typeface="Times New Roman" pitchFamily="18" charset="0"/>
                <a:cs typeface="Times New Roman" pitchFamily="18" charset="0"/>
              </a:rPr>
              <a:t>8Hz-12Hz </a:t>
            </a:r>
            <a:r>
              <a:rPr lang="en-TT" sz="2800" dirty="0" smtClean="0">
                <a:latin typeface="Times New Roman" pitchFamily="18" charset="0"/>
                <a:cs typeface="Times New Roman" pitchFamily="18" charset="0"/>
              </a:rPr>
              <a:t>   </a:t>
            </a:r>
            <a:br>
              <a:rPr lang="en-TT" sz="2800" dirty="0" smtClean="0">
                <a:latin typeface="Times New Roman" pitchFamily="18" charset="0"/>
                <a:cs typeface="Times New Roman" pitchFamily="18" charset="0"/>
              </a:rPr>
            </a:br>
            <a:r>
              <a:rPr lang="en-TT" sz="2800" dirty="0" smtClean="0">
                <a:latin typeface="Times New Roman" pitchFamily="18" charset="0"/>
                <a:cs typeface="Times New Roman" pitchFamily="18" charset="0"/>
              </a:rPr>
              <a:t>    (</a:t>
            </a:r>
            <a:r>
              <a:rPr lang="en-TT" sz="2800" dirty="0">
                <a:latin typeface="Times New Roman" pitchFamily="18" charset="0"/>
                <a:cs typeface="Times New Roman" pitchFamily="18" charset="0"/>
              </a:rPr>
              <a:t>Relaxed) can be found when we </a:t>
            </a:r>
            <a:r>
              <a:rPr lang="en-TT" sz="2800" dirty="0" smtClean="0">
                <a:latin typeface="Times New Roman" pitchFamily="18" charset="0"/>
                <a:cs typeface="Times New Roman" pitchFamily="18" charset="0"/>
              </a:rPr>
              <a:t/>
            </a:r>
            <a:br>
              <a:rPr lang="en-TT" sz="2800" dirty="0" smtClean="0">
                <a:latin typeface="Times New Roman" pitchFamily="18" charset="0"/>
                <a:cs typeface="Times New Roman" pitchFamily="18" charset="0"/>
              </a:rPr>
            </a:br>
            <a:r>
              <a:rPr lang="en-TT" sz="2800" dirty="0" smtClean="0">
                <a:latin typeface="Times New Roman" pitchFamily="18" charset="0"/>
                <a:cs typeface="Times New Roman" pitchFamily="18" charset="0"/>
              </a:rPr>
              <a:t>    are </a:t>
            </a:r>
            <a:r>
              <a:rPr lang="en-TT" sz="2800" dirty="0">
                <a:latin typeface="Times New Roman" pitchFamily="18" charset="0"/>
                <a:cs typeface="Times New Roman" pitchFamily="18" charset="0"/>
              </a:rPr>
              <a:t>awake but in a state of physical </a:t>
            </a:r>
            <a:r>
              <a:rPr lang="en-TT" sz="2800" dirty="0" smtClean="0">
                <a:latin typeface="Times New Roman" pitchFamily="18" charset="0"/>
                <a:cs typeface="Times New Roman" pitchFamily="18" charset="0"/>
              </a:rPr>
              <a:t/>
            </a:r>
            <a:br>
              <a:rPr lang="en-TT" sz="2800" dirty="0" smtClean="0">
                <a:latin typeface="Times New Roman" pitchFamily="18" charset="0"/>
                <a:cs typeface="Times New Roman" pitchFamily="18" charset="0"/>
              </a:rPr>
            </a:br>
            <a:r>
              <a:rPr lang="en-TT" sz="2800" dirty="0" smtClean="0">
                <a:latin typeface="Times New Roman" pitchFamily="18" charset="0"/>
                <a:cs typeface="Times New Roman" pitchFamily="18" charset="0"/>
              </a:rPr>
              <a:t>    and </a:t>
            </a:r>
            <a:r>
              <a:rPr lang="en-TT" sz="2800" dirty="0">
                <a:latin typeface="Times New Roman" pitchFamily="18" charset="0"/>
                <a:cs typeface="Times New Roman" pitchFamily="18" charset="0"/>
              </a:rPr>
              <a:t>mental relaxation. We </a:t>
            </a:r>
            <a:r>
              <a:rPr lang="en-TT" sz="2800" dirty="0" smtClean="0">
                <a:latin typeface="Times New Roman" pitchFamily="18" charset="0"/>
                <a:cs typeface="Times New Roman" pitchFamily="18" charset="0"/>
              </a:rPr>
              <a:t>are still </a:t>
            </a:r>
            <a:br>
              <a:rPr lang="en-TT" sz="2800" dirty="0" smtClean="0">
                <a:latin typeface="Times New Roman" pitchFamily="18" charset="0"/>
                <a:cs typeface="Times New Roman" pitchFamily="18" charset="0"/>
              </a:rPr>
            </a:br>
            <a:r>
              <a:rPr lang="en-TT" sz="2800" dirty="0" smtClean="0">
                <a:latin typeface="Times New Roman" pitchFamily="18" charset="0"/>
                <a:cs typeface="Times New Roman" pitchFamily="18" charset="0"/>
              </a:rPr>
              <a:t>    aware </a:t>
            </a:r>
            <a:r>
              <a:rPr lang="en-TT" sz="2800" dirty="0">
                <a:latin typeface="Times New Roman" pitchFamily="18" charset="0"/>
                <a:cs typeface="Times New Roman" pitchFamily="18" charset="0"/>
              </a:rPr>
              <a:t>of what is happening around </a:t>
            </a:r>
            <a:r>
              <a:rPr lang="en-TT" sz="2800" dirty="0" smtClean="0">
                <a:latin typeface="Times New Roman" pitchFamily="18" charset="0"/>
                <a:cs typeface="Times New Roman" pitchFamily="18" charset="0"/>
              </a:rPr>
              <a:t/>
            </a:r>
            <a:br>
              <a:rPr lang="en-TT" sz="2800" dirty="0" smtClean="0">
                <a:latin typeface="Times New Roman" pitchFamily="18" charset="0"/>
                <a:cs typeface="Times New Roman" pitchFamily="18" charset="0"/>
              </a:rPr>
            </a:br>
            <a:r>
              <a:rPr lang="en-TT" sz="2800" dirty="0" smtClean="0">
                <a:latin typeface="Times New Roman" pitchFamily="18" charset="0"/>
                <a:cs typeface="Times New Roman" pitchFamily="18" charset="0"/>
              </a:rPr>
              <a:t>    us</a:t>
            </a:r>
            <a:r>
              <a:rPr lang="en-TT" sz="2800" dirty="0">
                <a:latin typeface="Times New Roman" pitchFamily="18" charset="0"/>
                <a:cs typeface="Times New Roman" pitchFamily="18" charset="0"/>
              </a:rPr>
              <a:t>. </a:t>
            </a:r>
            <a:endParaRPr lang="en-TT" sz="2800" dirty="0" smtClean="0">
              <a:latin typeface="Times New Roman" pitchFamily="18" charset="0"/>
              <a:cs typeface="Times New Roman" pitchFamily="18" charset="0"/>
            </a:endParaRPr>
          </a:p>
          <a:p>
            <a:pPr marL="457200" indent="-457200">
              <a:buFont typeface="Arial" pitchFamily="34" charset="0"/>
              <a:buChar char="•"/>
            </a:pPr>
            <a:r>
              <a:rPr lang="en-TT" sz="2800" dirty="0" smtClean="0">
                <a:latin typeface="Times New Roman" pitchFamily="18" charset="0"/>
                <a:cs typeface="Times New Roman" pitchFamily="18" charset="0"/>
              </a:rPr>
              <a:t>Light </a:t>
            </a:r>
            <a:r>
              <a:rPr lang="en-TT" sz="2800" dirty="0">
                <a:latin typeface="Times New Roman" pitchFamily="18" charset="0"/>
                <a:cs typeface="Times New Roman" pitchFamily="18" charset="0"/>
              </a:rPr>
              <a:t>meditation and day dreaming are associated with alpha brainwave. You are also in alpha state when you get up in the morning and just before you sleep. </a:t>
            </a:r>
          </a:p>
          <a:p>
            <a:endParaRPr lang="en-TT"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391400" cy="81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6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TT" sz="3600" dirty="0">
                <a:latin typeface="Times New Roman" pitchFamily="18" charset="0"/>
                <a:cs typeface="Times New Roman" pitchFamily="18" charset="0"/>
              </a:rPr>
              <a:t>Since </a:t>
            </a:r>
            <a:r>
              <a:rPr lang="en-TT" sz="3600" dirty="0" smtClean="0">
                <a:latin typeface="Times New Roman" pitchFamily="18" charset="0"/>
                <a:cs typeface="Times New Roman" pitchFamily="18" charset="0"/>
              </a:rPr>
              <a:t>Alpha </a:t>
            </a:r>
            <a:r>
              <a:rPr lang="en-TT" sz="3600" dirty="0">
                <a:latin typeface="Times New Roman" pitchFamily="18" charset="0"/>
                <a:cs typeface="Times New Roman" pitchFamily="18" charset="0"/>
              </a:rPr>
              <a:t>brainwave is very receptive and absorbent mental state, you can use it to practice your creative visualization and auto suggestion technique. Its are also good </a:t>
            </a:r>
            <a:r>
              <a:rPr lang="en-TT" sz="3600" dirty="0" smtClean="0">
                <a:latin typeface="Times New Roman" pitchFamily="18" charset="0"/>
                <a:cs typeface="Times New Roman" pitchFamily="18" charset="0"/>
              </a:rPr>
              <a:t>for </a:t>
            </a:r>
            <a:r>
              <a:rPr lang="en-TT" sz="3600" dirty="0">
                <a:latin typeface="Times New Roman" pitchFamily="18" charset="0"/>
                <a:cs typeface="Times New Roman" pitchFamily="18" charset="0"/>
              </a:rPr>
              <a:t>mental reprogramming and accelerated learning</a:t>
            </a:r>
            <a:r>
              <a:rPr lang="en-TT" sz="3600" dirty="0" smtClean="0">
                <a:latin typeface="Times New Roman" pitchFamily="18" charset="0"/>
                <a:cs typeface="Times New Roman" pitchFamily="18" charset="0"/>
              </a:rPr>
              <a:t>.</a:t>
            </a:r>
          </a:p>
          <a:p>
            <a:pPr marL="0" indent="0">
              <a:buNone/>
            </a:pPr>
            <a:endParaRPr lang="en-TT" sz="5900" dirty="0">
              <a:latin typeface="Times New Roman" pitchFamily="18" charset="0"/>
              <a:cs typeface="Times New Roman" pitchFamily="18" charset="0"/>
            </a:endParaRPr>
          </a:p>
          <a:p>
            <a:pPr marL="0" indent="0">
              <a:buNone/>
            </a:pPr>
            <a:endParaRPr lang="en-TT" sz="5900" dirty="0" smtClean="0"/>
          </a:p>
          <a:p>
            <a:r>
              <a:rPr lang="en-TT" sz="3600" dirty="0">
                <a:latin typeface="Times New Roman" pitchFamily="18" charset="0"/>
                <a:cs typeface="Times New Roman" pitchFamily="18" charset="0"/>
              </a:rPr>
              <a:t>You will go to </a:t>
            </a:r>
            <a:r>
              <a:rPr lang="en-TT" sz="3600" dirty="0" smtClean="0">
                <a:latin typeface="Times New Roman" pitchFamily="18" charset="0"/>
                <a:cs typeface="Times New Roman" pitchFamily="18" charset="0"/>
              </a:rPr>
              <a:t>theta </a:t>
            </a:r>
            <a:r>
              <a:rPr lang="en-TT" sz="3600" dirty="0">
                <a:latin typeface="Times New Roman" pitchFamily="18" charset="0"/>
                <a:cs typeface="Times New Roman" pitchFamily="18" charset="0"/>
              </a:rPr>
              <a:t>brainwave 3Hz-8Hz (</a:t>
            </a:r>
            <a:r>
              <a:rPr lang="en-TT" sz="3600" dirty="0" smtClean="0">
                <a:latin typeface="Times New Roman" pitchFamily="18" charset="0"/>
                <a:cs typeface="Times New Roman" pitchFamily="18" charset="0"/>
              </a:rPr>
              <a:t>Dream)</a:t>
            </a:r>
            <a:r>
              <a:rPr lang="en-TT" sz="3600" dirty="0">
                <a:latin typeface="Times New Roman" pitchFamily="18" charset="0"/>
                <a:cs typeface="Times New Roman" pitchFamily="18" charset="0"/>
              </a:rPr>
              <a:t> </a:t>
            </a:r>
            <a:r>
              <a:rPr lang="en-TT" sz="3600" dirty="0" smtClean="0">
                <a:latin typeface="Times New Roman" pitchFamily="18" charset="0"/>
                <a:cs typeface="Times New Roman" pitchFamily="18" charset="0"/>
              </a:rPr>
              <a:t>when </a:t>
            </a:r>
            <a:r>
              <a:rPr lang="en-TT" sz="3600" dirty="0">
                <a:latin typeface="Times New Roman" pitchFamily="18" charset="0"/>
                <a:cs typeface="Times New Roman" pitchFamily="18" charset="0"/>
              </a:rPr>
              <a:t>you are in light sleep or extreme relaxation. It is a state of somnolence with reduced consciousness. Theta brainwave are associated with creativity, dreams and Extra-sensory </a:t>
            </a:r>
            <a:r>
              <a:rPr lang="en-TT" sz="3600" dirty="0" smtClean="0">
                <a:latin typeface="Times New Roman" pitchFamily="18" charset="0"/>
                <a:cs typeface="Times New Roman" pitchFamily="18" charset="0"/>
              </a:rPr>
              <a:t>perception. Theta brainwaves </a:t>
            </a:r>
            <a:r>
              <a:rPr lang="en-TT" sz="3600" dirty="0">
                <a:latin typeface="Times New Roman" pitchFamily="18" charset="0"/>
                <a:cs typeface="Times New Roman" pitchFamily="18" charset="0"/>
              </a:rPr>
              <a:t>are also be used for </a:t>
            </a:r>
            <a:r>
              <a:rPr lang="en-TT" sz="3600" dirty="0" smtClean="0">
                <a:latin typeface="Times New Roman" pitchFamily="18" charset="0"/>
                <a:cs typeface="Times New Roman" pitchFamily="18" charset="0"/>
              </a:rPr>
              <a:t>mental </a:t>
            </a:r>
            <a:r>
              <a:rPr lang="en-TT" sz="3600" dirty="0">
                <a:latin typeface="Times New Roman" pitchFamily="18" charset="0"/>
                <a:cs typeface="Times New Roman" pitchFamily="18" charset="0"/>
              </a:rPr>
              <a:t>reprogramming</a:t>
            </a:r>
            <a:r>
              <a:rPr lang="en-TT" sz="3600" dirty="0" smtClean="0">
                <a:latin typeface="Times New Roman" pitchFamily="18" charset="0"/>
                <a:cs typeface="Times New Roman" pitchFamily="18" charset="0"/>
              </a:rPr>
              <a:t>.</a:t>
            </a:r>
          </a:p>
          <a:p>
            <a:pPr marL="0" indent="0">
              <a:buNone/>
            </a:pPr>
            <a:endParaRPr lang="en-TT" sz="7000" dirty="0">
              <a:latin typeface="Times New Roman" pitchFamily="18" charset="0"/>
              <a:cs typeface="Times New Roman" pitchFamily="18" charset="0"/>
            </a:endParaRPr>
          </a:p>
          <a:p>
            <a:endParaRPr lang="en-TT" sz="7000" dirty="0" smtClean="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14" y="2309585"/>
            <a:ext cx="7162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82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533400"/>
            <a:ext cx="9144000" cy="6324600"/>
          </a:xfrm>
        </p:spPr>
        <p:txBody>
          <a:bodyPr>
            <a:normAutofit fontScale="32500" lnSpcReduction="20000"/>
          </a:bodyPr>
          <a:lstStyle/>
          <a:p>
            <a:pPr marL="0" indent="0">
              <a:buNone/>
            </a:pPr>
            <a:r>
              <a:rPr lang="en-US" dirty="0" smtClean="0"/>
              <a:t>	</a:t>
            </a:r>
          </a:p>
          <a:p>
            <a:endParaRPr lang="en-US" dirty="0" smtClean="0"/>
          </a:p>
          <a:p>
            <a:endParaRPr lang="en-US" sz="5100" dirty="0" smtClean="0">
              <a:latin typeface="Times New Roman" pitchFamily="18" charset="0"/>
              <a:cs typeface="Times New Roman" pitchFamily="18" charset="0"/>
            </a:endParaRPr>
          </a:p>
          <a:p>
            <a:endParaRPr lang="en-US" sz="7000" dirty="0" smtClean="0">
              <a:latin typeface="Times New Roman" pitchFamily="18" charset="0"/>
              <a:cs typeface="Times New Roman" pitchFamily="18" charset="0"/>
            </a:endParaRPr>
          </a:p>
          <a:p>
            <a:r>
              <a:rPr lang="en-US" sz="8600" dirty="0" smtClean="0">
                <a:latin typeface="Times New Roman" pitchFamily="18" charset="0"/>
                <a:cs typeface="Times New Roman" pitchFamily="18" charset="0"/>
              </a:rPr>
              <a:t>Delta </a:t>
            </a:r>
            <a:r>
              <a:rPr lang="en-US" sz="8600" dirty="0">
                <a:latin typeface="Times New Roman" pitchFamily="18" charset="0"/>
                <a:cs typeface="Times New Roman" pitchFamily="18" charset="0"/>
              </a:rPr>
              <a:t>brainwave 0.2Hz-3Hz (Deep Sleep) are  the slowest band of brainwaves, occur during deep sleep or catalepsy. loss of body awareness occurs. During delta state, you do not dream and the brain is fully unconscious but it is important because the body is healing itself and resetting its internal clocks, human growth is also released</a:t>
            </a:r>
            <a:r>
              <a:rPr lang="en-US" sz="8600" dirty="0" smtClean="0">
                <a:latin typeface="Times New Roman" pitchFamily="18" charset="0"/>
                <a:cs typeface="Times New Roman" pitchFamily="18" charset="0"/>
              </a:rPr>
              <a:t>.</a:t>
            </a:r>
          </a:p>
          <a:p>
            <a:r>
              <a:rPr lang="en-US" sz="8600" dirty="0" smtClean="0"/>
              <a:t> </a:t>
            </a:r>
            <a:r>
              <a:rPr lang="en-US" sz="8600" dirty="0" smtClean="0">
                <a:latin typeface="Times New Roman" pitchFamily="18" charset="0"/>
                <a:cs typeface="Times New Roman" pitchFamily="18" charset="0"/>
              </a:rPr>
              <a:t>Knowledge </a:t>
            </a:r>
            <a:r>
              <a:rPr lang="en-US" sz="8600" dirty="0">
                <a:latin typeface="Times New Roman" pitchFamily="18" charset="0"/>
                <a:cs typeface="Times New Roman" pitchFamily="18" charset="0"/>
              </a:rPr>
              <a:t>of brainwaves state will give you the ability to make use of specific characteristic of those states such as being intensely focused, relaxed, creative and restful sleep</a:t>
            </a:r>
            <a:r>
              <a:rPr lang="en-US" sz="8600" dirty="0" smtClean="0">
                <a:latin typeface="Times New Roman" pitchFamily="18" charset="0"/>
                <a:cs typeface="Times New Roman" pitchFamily="18" charset="0"/>
              </a:rPr>
              <a:t>.</a:t>
            </a:r>
            <a:endParaRPr lang="en-US" sz="8600" dirty="0">
              <a:latin typeface="Times New Roman" pitchFamily="18" charset="0"/>
              <a:cs typeface="Times New Roman" pitchFamily="18" charset="0"/>
            </a:endParaRPr>
          </a:p>
          <a:p>
            <a:r>
              <a:rPr lang="en-US" sz="8600" dirty="0">
                <a:latin typeface="Times New Roman" pitchFamily="18" charset="0"/>
                <a:cs typeface="Times New Roman" pitchFamily="18" charset="0"/>
              </a:rPr>
              <a:t>Although there are four different kind of brainwaves, but the truth is they are not really separate </a:t>
            </a:r>
            <a:r>
              <a:rPr lang="en-US" sz="8600" dirty="0" smtClean="0">
                <a:latin typeface="Times New Roman" pitchFamily="18" charset="0"/>
                <a:cs typeface="Times New Roman" pitchFamily="18" charset="0"/>
              </a:rPr>
              <a:t>brainwaves, but are categorized </a:t>
            </a:r>
            <a:r>
              <a:rPr lang="en-US" sz="8600" dirty="0">
                <a:latin typeface="Times New Roman" pitchFamily="18" charset="0"/>
                <a:cs typeface="Times New Roman" pitchFamily="18" charset="0"/>
              </a:rPr>
              <a:t>just for convenience. </a:t>
            </a:r>
            <a:endParaRPr lang="en-US" sz="8600"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6" y="609600"/>
            <a:ext cx="8156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415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838200"/>
            <a:ext cx="9144000" cy="6019800"/>
          </a:xfrm>
        </p:spPr>
        <p:txBody>
          <a:bodyPr>
            <a:normAutofit lnSpcReduction="10000"/>
          </a:bodyPr>
          <a:lstStyle/>
          <a:p>
            <a:r>
              <a:rPr lang="en-US" sz="2800" dirty="0">
                <a:latin typeface="Times New Roman" pitchFamily="18" charset="0"/>
                <a:cs typeface="Times New Roman" pitchFamily="18" charset="0"/>
              </a:rPr>
              <a:t>One brainwave state my predominate depending on the activity of the individual, but the remaining three brainwaves are still present in the mix of brainwaves at all times. So, we don't ever produce only one brainwave type at a time. As an example, while somebody is wide awake, he produce a high amount of beta brainwave. A component of alpha, theta and delta brainwaves are still exist with only at the trace level</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“The relation that exists between the mind and the body is very intimate. When one is affected, the other sympathizes. The condition of the mind affects the health to a far greater degree than many realize………… Disease is sometimes produced, and is often greatly aggravated, by the imagination. Many are lifelong invalids who might be well if they only thought so.” </a:t>
            </a:r>
            <a:r>
              <a:rPr lang="en-US" sz="2800" i="1" dirty="0" smtClean="0">
                <a:latin typeface="Times New Roman" pitchFamily="18" charset="0"/>
                <a:cs typeface="Times New Roman" pitchFamily="18" charset="0"/>
              </a:rPr>
              <a:t>MH</a:t>
            </a:r>
            <a:r>
              <a:rPr lang="en-US" sz="2800" dirty="0" smtClean="0">
                <a:latin typeface="Times New Roman" pitchFamily="18" charset="0"/>
                <a:cs typeface="Times New Roman" pitchFamily="18" charset="0"/>
              </a:rPr>
              <a:t>, p.241.</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5681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09600"/>
            <a:ext cx="9144000" cy="6248400"/>
          </a:xfrm>
        </p:spPr>
        <p:txBody>
          <a:bodyPr>
            <a:normAutofit/>
          </a:bodyPr>
          <a:lstStyle/>
          <a:p>
            <a:r>
              <a:rPr lang="en-US" sz="2800" dirty="0" smtClean="0">
                <a:latin typeface="Times New Roman" pitchFamily="18" charset="0"/>
                <a:cs typeface="Times New Roman" pitchFamily="18" charset="0"/>
              </a:rPr>
              <a:t>“God is as truly the author of physical laws as He is author of the moral law. His law is written with His own finger upon every nerve, every muscle, every faculty, which has been entrusted to man. </a:t>
            </a:r>
            <a:r>
              <a:rPr lang="en-US" sz="2800" i="1" dirty="0" smtClean="0">
                <a:latin typeface="Times New Roman" pitchFamily="18" charset="0"/>
                <a:cs typeface="Times New Roman" pitchFamily="18" charset="0"/>
              </a:rPr>
              <a:t>C.O.L.</a:t>
            </a:r>
            <a:r>
              <a:rPr lang="en-US" sz="2800" dirty="0" smtClean="0">
                <a:latin typeface="Times New Roman" pitchFamily="18" charset="0"/>
                <a:cs typeface="Times New Roman" pitchFamily="18" charset="0"/>
              </a:rPr>
              <a:t> , pp. 347, 348.</a:t>
            </a:r>
          </a:p>
          <a:p>
            <a:r>
              <a:rPr lang="en-US" sz="2800" dirty="0" smtClean="0">
                <a:latin typeface="Times New Roman" pitchFamily="18" charset="0"/>
                <a:cs typeface="Times New Roman" pitchFamily="18" charset="0"/>
              </a:rPr>
              <a:t>“One reason why we do not enjoy more of the blessing of the Lord is, we do not heed the light which He has been pleased to give us in regard to the laws of life and health.” </a:t>
            </a:r>
            <a:br>
              <a:rPr lang="en-US" sz="2800"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R &amp; H  </a:t>
            </a:r>
            <a:r>
              <a:rPr lang="en-US" sz="2800" dirty="0" smtClean="0">
                <a:latin typeface="Times New Roman" pitchFamily="18" charset="0"/>
                <a:cs typeface="Times New Roman" pitchFamily="18" charset="0"/>
              </a:rPr>
              <a:t>May 8, 1883.</a:t>
            </a:r>
          </a:p>
          <a:p>
            <a:r>
              <a:rPr lang="en-US" sz="2800" dirty="0" smtClean="0">
                <a:latin typeface="Times New Roman" pitchFamily="18" charset="0"/>
                <a:cs typeface="Times New Roman" pitchFamily="18" charset="0"/>
              </a:rPr>
              <a:t>“Know ye not that your bodies are the members of Christ?” “What! Know ye not that your body is the temple of the Holy Ghost which is in you, which ye have of God, and ye are not your own? For ye are bought with a price; therefore glorify God in your body and in your spirit, which are God’s.” 1Cor. 6:15, 19, 20. </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5732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762000"/>
            <a:ext cx="6477000" cy="6096000"/>
          </a:xfrm>
        </p:spPr>
        <p:txBody>
          <a:bodyPr>
            <a:noAutofit/>
          </a:bodyPr>
          <a:lstStyle/>
          <a:p>
            <a:r>
              <a:rPr lang="en-US" sz="2800" dirty="0" smtClean="0">
                <a:latin typeface="Times New Roman" pitchFamily="18" charset="0"/>
                <a:cs typeface="Times New Roman" pitchFamily="18" charset="0"/>
              </a:rPr>
              <a:t>A human </a:t>
            </a:r>
            <a:r>
              <a:rPr lang="en-US" sz="2800" dirty="0">
                <a:latin typeface="Times New Roman" pitchFamily="18" charset="0"/>
                <a:cs typeface="Times New Roman" pitchFamily="18" charset="0"/>
              </a:rPr>
              <a:t>brain weighs between 3 to 3.5 </a:t>
            </a:r>
            <a:r>
              <a:rPr lang="en-US" sz="2800" dirty="0" smtClean="0">
                <a:latin typeface="Times New Roman" pitchFamily="18" charset="0"/>
                <a:cs typeface="Times New Roman" pitchFamily="18" charset="0"/>
              </a:rPr>
              <a:t>pounds, has about </a:t>
            </a:r>
            <a:r>
              <a:rPr lang="en-US" sz="2800" dirty="0">
                <a:latin typeface="Times New Roman" pitchFamily="18" charset="0"/>
                <a:cs typeface="Times New Roman" pitchFamily="18" charset="0"/>
              </a:rPr>
              <a:t>50 to 100 billion neurons </a:t>
            </a:r>
            <a:r>
              <a:rPr lang="en-US" sz="2800" dirty="0" smtClean="0">
                <a:latin typeface="Times New Roman" pitchFamily="18" charset="0"/>
                <a:cs typeface="Times New Roman" pitchFamily="18" charset="0"/>
              </a:rPr>
              <a:t>creating a central  area of the body to serve as </a:t>
            </a:r>
            <a:r>
              <a:rPr lang="en-US" sz="2800" dirty="0">
                <a:latin typeface="Times New Roman" pitchFamily="18" charset="0"/>
                <a:cs typeface="Times New Roman" pitchFamily="18" charset="0"/>
              </a:rPr>
              <a:t>its functional </a:t>
            </a:r>
            <a:r>
              <a:rPr lang="en-US" sz="2800" dirty="0" smtClean="0">
                <a:latin typeface="Times New Roman" pitchFamily="18" charset="0"/>
                <a:cs typeface="Times New Roman" pitchFamily="18" charset="0"/>
              </a:rPr>
              <a:t>communication center. </a:t>
            </a:r>
          </a:p>
          <a:p>
            <a:r>
              <a:rPr lang="en-US" sz="2800" dirty="0" smtClean="0">
                <a:latin typeface="Times New Roman" pitchFamily="18" charset="0"/>
                <a:cs typeface="Times New Roman" pitchFamily="18" charset="0"/>
              </a:rPr>
              <a:t>These </a:t>
            </a:r>
            <a:r>
              <a:rPr lang="en-US" sz="2800" dirty="0">
                <a:latin typeface="Times New Roman" pitchFamily="18" charset="0"/>
                <a:cs typeface="Times New Roman" pitchFamily="18" charset="0"/>
              </a:rPr>
              <a:t>cells pass signals to each other via approximately 100 trillion synaptic connections. </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brain’s high demand for oxygen and nutrients is reflected in its domination of the body’s percentage of blood supply at rest. </a:t>
            </a:r>
            <a:endParaRPr lang="en-US" sz="2800"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532" y="838200"/>
            <a:ext cx="2738541" cy="20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532" y="2889960"/>
            <a:ext cx="2738541" cy="396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42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85800"/>
            <a:ext cx="9144000" cy="6172200"/>
          </a:xfrm>
        </p:spPr>
        <p:txBody>
          <a:bodyPr>
            <a:noAutofit/>
          </a:bodyPr>
          <a:lstStyle/>
          <a:p>
            <a:r>
              <a:rPr lang="en-US" sz="2800" dirty="0" smtClean="0">
                <a:latin typeface="Times New Roman" pitchFamily="18" charset="0"/>
                <a:cs typeface="Times New Roman" pitchFamily="18" charset="0"/>
              </a:rPr>
              <a:t>“Our bodies are Christ’s purchased property, and we are not at liberty to do with them as we please. </a:t>
            </a:r>
            <a:r>
              <a:rPr lang="en-US" sz="2800" i="1" dirty="0" smtClean="0">
                <a:latin typeface="Times New Roman" pitchFamily="18" charset="0"/>
                <a:cs typeface="Times New Roman" pitchFamily="18" charset="0"/>
              </a:rPr>
              <a:t>6T</a:t>
            </a:r>
            <a:r>
              <a:rPr lang="en-US" sz="2800" dirty="0" smtClean="0">
                <a:latin typeface="Times New Roman" pitchFamily="18" charset="0"/>
                <a:cs typeface="Times New Roman" pitchFamily="18" charset="0"/>
              </a:rPr>
              <a:t> , pp. 369, 370.</a:t>
            </a:r>
          </a:p>
          <a:p>
            <a:r>
              <a:rPr lang="en-US" sz="2800" dirty="0" smtClean="0">
                <a:latin typeface="Times New Roman" pitchFamily="18" charset="0"/>
                <a:cs typeface="Times New Roman" pitchFamily="18" charset="0"/>
              </a:rPr>
              <a:t>“Let this mind be in you which was also in Christ Jesus.”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(Philippians 2:5). Having the mind of Christ is the highest form of education that anyone can obtain. From the begin-</a:t>
            </a:r>
            <a:r>
              <a:rPr lang="en-US" sz="2800" dirty="0" err="1" smtClean="0">
                <a:latin typeface="Times New Roman" pitchFamily="18" charset="0"/>
                <a:cs typeface="Times New Roman" pitchFamily="18" charset="0"/>
              </a:rPr>
              <a:t>ning</a:t>
            </a:r>
            <a:r>
              <a:rPr lang="en-US" sz="2800" dirty="0" smtClean="0">
                <a:latin typeface="Times New Roman" pitchFamily="18" charset="0"/>
                <a:cs typeface="Times New Roman" pitchFamily="18" charset="0"/>
              </a:rPr>
              <a:t> god ordained that the mind and body be disciplined, educated and trained for service of God and man.  Regard less of our station in life, God has entrusted each of us with minds and bodies to develop and glorify His name. God has given us the ability and responsibility to develop, improve, and cultivate the gifts, abilities and talents given us. God’s plan is that we continually grow in the knowledge, wisdom and stature of our Creator throughout our lifetime in preparation for the world to come.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758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TT"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838200"/>
            <a:ext cx="9144000" cy="6019800"/>
          </a:xfrm>
        </p:spPr>
        <p:txBody>
          <a:bodyPr>
            <a:normAutofit lnSpcReduction="10000"/>
          </a:bodyPr>
          <a:lstStyle/>
          <a:p>
            <a:r>
              <a:rPr lang="en-TT" sz="2800" dirty="0">
                <a:latin typeface="Times New Roman" pitchFamily="18" charset="0"/>
                <a:cs typeface="Times New Roman" pitchFamily="18" charset="0"/>
              </a:rPr>
              <a:t>The human brain requires nearly 20% of the blood supply while only retaining about 2% of the total human body weight in an average adult. 750 milliliters of blood flow into your brain every minute, regardless of whether or not the body’s movement has altered, slowed, or hastened. </a:t>
            </a:r>
          </a:p>
          <a:p>
            <a:r>
              <a:rPr lang="en-TT" sz="2800" dirty="0">
                <a:latin typeface="Times New Roman" pitchFamily="18" charset="0"/>
                <a:cs typeface="Times New Roman" pitchFamily="18" charset="0"/>
              </a:rPr>
              <a:t>If blood flow demand goes unmet, your brain could shut down and make the body lose consciousness. The brain is created by the most delicate and sensitive tissue in the body. The metabolic rate of the brain is not only oxygen hungry, but requires constant nutrients in order to function as well as an ample waste removal system.</a:t>
            </a:r>
          </a:p>
          <a:p>
            <a:r>
              <a:rPr lang="en-TT" sz="2800" dirty="0">
                <a:latin typeface="Times New Roman" pitchFamily="18" charset="0"/>
                <a:cs typeface="Times New Roman" pitchFamily="18" charset="0"/>
              </a:rPr>
              <a:t>It is important to learn to understand the physical structure of the brain, it will can provide foundation and insight to the complex distinctions of human behavior. </a:t>
            </a:r>
          </a:p>
          <a:p>
            <a:pPr marL="0" indent="0">
              <a:buNone/>
            </a:pPr>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92180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7886"/>
          </a:xfrm>
        </p:spPr>
        <p:txBody>
          <a:bodyPr>
            <a:normAutofit fontScale="90000"/>
          </a:bodyPr>
          <a:lstStyle/>
          <a:p>
            <a:r>
              <a:rPr lang="en-US" dirty="0" smtClean="0"/>
              <a:t/>
            </a:r>
            <a:br>
              <a:rPr lang="en-US" dirty="0" smtClean="0"/>
            </a:br>
            <a:r>
              <a:rPr lang="en-US" dirty="0" smtClean="0"/>
              <a:t/>
            </a:r>
            <a:br>
              <a:rPr lang="en-US" dirty="0" smtClean="0"/>
            </a:b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MIND BODY CONNECTION</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dirty="0"/>
              <a:t>			</a:t>
            </a:r>
            <a:br>
              <a:rPr lang="en-US" dirty="0"/>
            </a:br>
            <a:r>
              <a:rPr lang="en-US" dirty="0"/>
              <a:t> </a:t>
            </a:r>
          </a:p>
        </p:txBody>
      </p:sp>
      <p:sp>
        <p:nvSpPr>
          <p:cNvPr id="3" name="Content Placeholder 2"/>
          <p:cNvSpPr>
            <a:spLocks noGrp="1"/>
          </p:cNvSpPr>
          <p:nvPr>
            <p:ph idx="1"/>
          </p:nvPr>
        </p:nvSpPr>
        <p:spPr>
          <a:xfrm>
            <a:off x="0" y="609600"/>
            <a:ext cx="4876800" cy="6248400"/>
          </a:xfrm>
        </p:spPr>
        <p:txBody>
          <a:bodyPr>
            <a:noAutofit/>
          </a:bodyPr>
          <a:lstStyle/>
          <a:p>
            <a:r>
              <a:rPr lang="en-US" sz="2800" dirty="0" smtClean="0">
                <a:effectLst/>
                <a:latin typeface="Times New Roman" pitchFamily="18" charset="0"/>
                <a:cs typeface="Times New Roman" pitchFamily="18" charset="0"/>
              </a:rPr>
              <a:t>The brain acts as a control center, receiving, interpreting, and directing sensory informa -tion throughout the body. </a:t>
            </a:r>
          </a:p>
          <a:p>
            <a:r>
              <a:rPr lang="en-US" sz="2800" dirty="0" smtClean="0">
                <a:effectLst/>
                <a:latin typeface="Times New Roman" pitchFamily="18" charset="0"/>
                <a:cs typeface="Times New Roman" pitchFamily="18" charset="0"/>
              </a:rPr>
              <a:t>Anatomically the structure of the brain has three major parts, the forebrain, the hindbrain, and the brainstem.</a:t>
            </a:r>
          </a:p>
          <a:p>
            <a:r>
              <a:rPr lang="en-TT" sz="2800" b="1" dirty="0">
                <a:latin typeface="Times New Roman" pitchFamily="18" charset="0"/>
                <a:cs typeface="Times New Roman" pitchFamily="18" charset="0"/>
              </a:rPr>
              <a:t>Cerebrum</a:t>
            </a:r>
            <a:r>
              <a:rPr lang="en-TT" sz="2800" dirty="0">
                <a:latin typeface="Times New Roman" pitchFamily="18" charset="0"/>
                <a:cs typeface="Times New Roman" pitchFamily="18" charset="0"/>
              </a:rPr>
              <a:t> (The Forebrain) is the largest area of the brain and is concerned with all higher mental functions, such as thinking and </a:t>
            </a:r>
            <a:r>
              <a:rPr lang="en-TT" sz="2800" dirty="0" smtClean="0">
                <a:latin typeface="Times New Roman" pitchFamily="18" charset="0"/>
                <a:cs typeface="Times New Roman" pitchFamily="18" charset="0"/>
              </a:rPr>
              <a:t>memory, made </a:t>
            </a:r>
            <a:r>
              <a:rPr lang="en-TT" sz="2800" dirty="0">
                <a:latin typeface="Times New Roman" pitchFamily="18" charset="0"/>
                <a:cs typeface="Times New Roman" pitchFamily="18" charset="0"/>
              </a:rPr>
              <a:t>of two </a:t>
            </a:r>
            <a:r>
              <a:rPr lang="en-TT" sz="2800" dirty="0" smtClean="0">
                <a:latin typeface="Times New Roman" pitchFamily="18" charset="0"/>
                <a:cs typeface="Times New Roman" pitchFamily="18" charset="0"/>
              </a:rPr>
              <a:t>hemispheres</a:t>
            </a:r>
            <a:r>
              <a:rPr lang="en-TT" sz="2800" dirty="0">
                <a:latin typeface="Times New Roman" pitchFamily="18" charset="0"/>
                <a:cs typeface="Times New Roman" pitchFamily="18" charset="0"/>
              </a:rPr>
              <a:t>. </a:t>
            </a:r>
            <a:endParaRPr lang="en-US" sz="2800" dirty="0" smtClean="0">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85800"/>
            <a:ext cx="4187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76800" y="4114800"/>
            <a:ext cx="4267200" cy="2677656"/>
          </a:xfrm>
          <a:prstGeom prst="rect">
            <a:avLst/>
          </a:prstGeom>
        </p:spPr>
        <p:txBody>
          <a:bodyPr wrap="square">
            <a:spAutoFit/>
          </a:bodyPr>
          <a:lstStyle/>
          <a:p>
            <a:r>
              <a:rPr lang="en-TT" sz="2800" dirty="0" smtClean="0">
                <a:latin typeface="Times New Roman" pitchFamily="18" charset="0"/>
                <a:cs typeface="Times New Roman" pitchFamily="18" charset="0"/>
              </a:rPr>
              <a:t>The </a:t>
            </a:r>
            <a:r>
              <a:rPr lang="en-TT" sz="2800" dirty="0">
                <a:latin typeface="Times New Roman" pitchFamily="18" charset="0"/>
                <a:cs typeface="Times New Roman" pitchFamily="18" charset="0"/>
              </a:rPr>
              <a:t>right cerebral hemisphere controls the left side of the body and the left cerebral hemisphere controls the right side of the body. </a:t>
            </a:r>
            <a:endParaRPr lang="en-TT" dirty="0"/>
          </a:p>
        </p:txBody>
      </p:sp>
    </p:spTree>
    <p:extLst>
      <p:ext uri="{BB962C8B-B14F-4D97-AF65-F5344CB8AC3E}">
        <p14:creationId xmlns:p14="http://schemas.microsoft.com/office/powerpoint/2010/main" val="173737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609600"/>
            <a:ext cx="9144000" cy="6248400"/>
          </a:xfrm>
        </p:spPr>
        <p:txBody>
          <a:bodyPr>
            <a:noAutofit/>
          </a:bodyPr>
          <a:lstStyle/>
          <a:p>
            <a:r>
              <a:rPr lang="en-TT" sz="2800" dirty="0">
                <a:latin typeface="Times New Roman" pitchFamily="18" charset="0"/>
                <a:cs typeface="Times New Roman" pitchFamily="18" charset="0"/>
              </a:rPr>
              <a:t>Each cerebral hemisphere is divided into four areas, known as lobes: frontal, parietal, occipital, and temporal </a:t>
            </a:r>
            <a:r>
              <a:rPr lang="en-TT" sz="2800" dirty="0" smtClean="0">
                <a:latin typeface="Times New Roman" pitchFamily="18" charset="0"/>
                <a:cs typeface="Times New Roman" pitchFamily="18" charset="0"/>
              </a:rPr>
              <a:t>lobes and a base – Cerebellum/Brainstem.</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Each cerebral hemisphere is divided into four areas, known as lobes: </a:t>
            </a:r>
            <a:r>
              <a:rPr lang="en-US" sz="2800" b="1" dirty="0" smtClean="0">
                <a:latin typeface="Times New Roman" pitchFamily="18" charset="0"/>
                <a:cs typeface="Times New Roman" pitchFamily="18" charset="0"/>
              </a:rPr>
              <a:t>Frontal Lobe </a:t>
            </a:r>
            <a:r>
              <a:rPr lang="en-US" sz="2800" dirty="0" smtClean="0">
                <a:latin typeface="Times New Roman" pitchFamily="18" charset="0"/>
                <a:cs typeface="Times New Roman" pitchFamily="18" charset="0"/>
              </a:rPr>
              <a:t>handles complex thoughts involving planning, organizing, problem solving and selective attention. Anterior (front) portion of the frontal lobe is called the prefrontal cortex, very important for "higher cognitive functions" including behavior and emotions and the determination of the personality. </a:t>
            </a:r>
            <a:r>
              <a:rPr lang="en-TT" sz="2800" dirty="0" smtClean="0">
                <a:latin typeface="Times New Roman" pitchFamily="18" charset="0"/>
                <a:cs typeface="Times New Roman" pitchFamily="18" charset="0"/>
              </a:rPr>
              <a:t>Posterior/back </a:t>
            </a:r>
            <a:r>
              <a:rPr lang="en-TT" sz="2800" dirty="0">
                <a:latin typeface="Times New Roman" pitchFamily="18" charset="0"/>
                <a:cs typeface="Times New Roman" pitchFamily="18" charset="0"/>
              </a:rPr>
              <a:t>of </a:t>
            </a:r>
            <a:r>
              <a:rPr lang="en-TT" sz="2800" dirty="0" smtClean="0">
                <a:latin typeface="Times New Roman" pitchFamily="18" charset="0"/>
                <a:cs typeface="Times New Roman" pitchFamily="18" charset="0"/>
              </a:rPr>
              <a:t>frontal </a:t>
            </a:r>
            <a:r>
              <a:rPr lang="en-TT" sz="2800" dirty="0">
                <a:latin typeface="Times New Roman" pitchFamily="18" charset="0"/>
                <a:cs typeface="Times New Roman" pitchFamily="18" charset="0"/>
              </a:rPr>
              <a:t>lobe </a:t>
            </a:r>
            <a:r>
              <a:rPr lang="en-TT" sz="2800" dirty="0" smtClean="0">
                <a:latin typeface="Times New Roman" pitchFamily="18" charset="0"/>
                <a:cs typeface="Times New Roman" pitchFamily="18" charset="0"/>
              </a:rPr>
              <a:t>consists </a:t>
            </a:r>
            <a:r>
              <a:rPr lang="en-TT" sz="2800" dirty="0">
                <a:latin typeface="Times New Roman" pitchFamily="18" charset="0"/>
                <a:cs typeface="Times New Roman" pitchFamily="18" charset="0"/>
              </a:rPr>
              <a:t>of </a:t>
            </a:r>
            <a:r>
              <a:rPr lang="en-TT" sz="2800" dirty="0" smtClean="0">
                <a:latin typeface="Times New Roman" pitchFamily="18" charset="0"/>
                <a:cs typeface="Times New Roman" pitchFamily="18" charset="0"/>
              </a:rPr>
              <a:t>motor </a:t>
            </a:r>
            <a:r>
              <a:rPr lang="en-TT" sz="2800" dirty="0">
                <a:latin typeface="Times New Roman" pitchFamily="18" charset="0"/>
                <a:cs typeface="Times New Roman" pitchFamily="18" charset="0"/>
              </a:rPr>
              <a:t>and premotor nerve cells areas </a:t>
            </a:r>
            <a:r>
              <a:rPr lang="en-TT" sz="2800" dirty="0" smtClean="0">
                <a:latin typeface="Times New Roman" pitchFamily="18" charset="0"/>
                <a:cs typeface="Times New Roman" pitchFamily="18" charset="0"/>
              </a:rPr>
              <a:t>that </a:t>
            </a:r>
            <a:r>
              <a:rPr lang="en-TT" sz="2800" dirty="0">
                <a:latin typeface="Times New Roman" pitchFamily="18" charset="0"/>
                <a:cs typeface="Times New Roman" pitchFamily="18" charset="0"/>
              </a:rPr>
              <a:t>produce movement located in </a:t>
            </a:r>
            <a:r>
              <a:rPr lang="en-TT" sz="2800" dirty="0" smtClean="0">
                <a:latin typeface="Times New Roman" pitchFamily="18" charset="0"/>
                <a:cs typeface="Times New Roman" pitchFamily="18" charset="0"/>
              </a:rPr>
              <a:t>motor </a:t>
            </a:r>
            <a:r>
              <a:rPr lang="en-TT" sz="2800" dirty="0">
                <a:latin typeface="Times New Roman" pitchFamily="18" charset="0"/>
                <a:cs typeface="Times New Roman" pitchFamily="18" charset="0"/>
              </a:rPr>
              <a:t>areas. Premotor areas </a:t>
            </a:r>
            <a:r>
              <a:rPr lang="en-TT" sz="2800" dirty="0" smtClean="0">
                <a:latin typeface="Times New Roman" pitchFamily="18" charset="0"/>
                <a:cs typeface="Times New Roman" pitchFamily="18" charset="0"/>
              </a:rPr>
              <a:t>modify </a:t>
            </a:r>
            <a:r>
              <a:rPr lang="en-TT" sz="2800" dirty="0">
                <a:latin typeface="Times New Roman" pitchFamily="18" charset="0"/>
                <a:cs typeface="Times New Roman" pitchFamily="18" charset="0"/>
              </a:rPr>
              <a:t>movements. </a:t>
            </a:r>
            <a:r>
              <a:rPr lang="en-TT" sz="2800" dirty="0" smtClean="0">
                <a:latin typeface="Times New Roman" pitchFamily="18" charset="0"/>
                <a:cs typeface="Times New Roman" pitchFamily="18" charset="0"/>
              </a:rPr>
              <a:t>Frontal </a:t>
            </a:r>
            <a:r>
              <a:rPr lang="en-TT" sz="2800" dirty="0">
                <a:latin typeface="Times New Roman" pitchFamily="18" charset="0"/>
                <a:cs typeface="Times New Roman" pitchFamily="18" charset="0"/>
              </a:rPr>
              <a:t>lobe is divided from the parietal lobe by the central </a:t>
            </a:r>
            <a:r>
              <a:rPr lang="en-TT" sz="2800" dirty="0" err="1">
                <a:latin typeface="Times New Roman" pitchFamily="18" charset="0"/>
                <a:cs typeface="Times New Roman" pitchFamily="18" charset="0"/>
              </a:rPr>
              <a:t>culcus</a:t>
            </a:r>
            <a:r>
              <a:rPr lang="en-TT" sz="2800" dirty="0">
                <a:latin typeface="Times New Roman" pitchFamily="18" charset="0"/>
                <a:cs typeface="Times New Roman" pitchFamily="18" charset="0"/>
              </a:rPr>
              <a:t>.</a:t>
            </a:r>
          </a:p>
          <a:p>
            <a:endParaRPr lang="en-US" sz="2800" dirty="0" smtClean="0"/>
          </a:p>
        </p:txBody>
      </p:sp>
    </p:spTree>
    <p:extLst>
      <p:ext uri="{BB962C8B-B14F-4D97-AF65-F5344CB8AC3E}">
        <p14:creationId xmlns:p14="http://schemas.microsoft.com/office/powerpoint/2010/main" val="382030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762000"/>
            <a:ext cx="9144000" cy="6096000"/>
          </a:xfrm>
        </p:spPr>
        <p:txBody>
          <a:bodyPr>
            <a:noAutofit/>
          </a:bodyPr>
          <a:lstStyle/>
          <a:p>
            <a:r>
              <a:rPr lang="en-US" sz="2800" b="1" dirty="0" smtClean="0">
                <a:latin typeface="Times New Roman" pitchFamily="18" charset="0"/>
                <a:cs typeface="Times New Roman" pitchFamily="18" charset="0"/>
              </a:rPr>
              <a:t>Parietal </a:t>
            </a:r>
            <a:r>
              <a:rPr lang="en-US" sz="2800" b="1" dirty="0">
                <a:latin typeface="Times New Roman" pitchFamily="18" charset="0"/>
                <a:cs typeface="Times New Roman" pitchFamily="18" charset="0"/>
              </a:rPr>
              <a:t>Lobe </a:t>
            </a:r>
            <a:r>
              <a:rPr lang="en-US" sz="2800" dirty="0" smtClean="0">
                <a:latin typeface="Times New Roman" pitchFamily="18" charset="0"/>
                <a:cs typeface="Times New Roman" pitchFamily="18" charset="0"/>
              </a:rPr>
              <a:t>contains </a:t>
            </a:r>
            <a:r>
              <a:rPr lang="en-US" sz="2800" dirty="0">
                <a:latin typeface="Times New Roman" pitchFamily="18" charset="0"/>
                <a:cs typeface="Times New Roman" pitchFamily="18" charset="0"/>
              </a:rPr>
              <a:t>the primary sensory cortex which controls </a:t>
            </a:r>
            <a:r>
              <a:rPr lang="en-US" sz="2800" dirty="0" smtClean="0">
                <a:latin typeface="Times New Roman" pitchFamily="18" charset="0"/>
                <a:cs typeface="Times New Roman" pitchFamily="18" charset="0"/>
              </a:rPr>
              <a:t>sensations </a:t>
            </a:r>
            <a:r>
              <a:rPr lang="en-US" sz="2800" dirty="0">
                <a:latin typeface="Times New Roman" pitchFamily="18" charset="0"/>
                <a:cs typeface="Times New Roman" pitchFamily="18" charset="0"/>
              </a:rPr>
              <a:t>like touch or pressure. Behind the primary sensory cortex is a large association area </a:t>
            </a:r>
            <a:r>
              <a:rPr lang="en-US" sz="2800" dirty="0" smtClean="0">
                <a:latin typeface="Times New Roman" pitchFamily="18" charset="0"/>
                <a:cs typeface="Times New Roman" pitchFamily="18" charset="0"/>
              </a:rPr>
              <a:t>control-ling </a:t>
            </a:r>
            <a:r>
              <a:rPr lang="en-US" sz="2800" dirty="0">
                <a:latin typeface="Times New Roman" pitchFamily="18" charset="0"/>
                <a:cs typeface="Times New Roman" pitchFamily="18" charset="0"/>
              </a:rPr>
              <a:t>fine sensation which are judgment of texture, weight, size or shape.</a:t>
            </a:r>
          </a:p>
          <a:p>
            <a:r>
              <a:rPr lang="en-US" sz="2800" b="1" dirty="0">
                <a:latin typeface="Times New Roman" pitchFamily="18" charset="0"/>
                <a:cs typeface="Times New Roman" pitchFamily="18" charset="0"/>
              </a:rPr>
              <a:t>Occipital Lobe </a:t>
            </a:r>
            <a:r>
              <a:rPr lang="en-US" sz="2800" dirty="0">
                <a:latin typeface="Times New Roman" pitchFamily="18" charset="0"/>
                <a:cs typeface="Times New Roman" pitchFamily="18" charset="0"/>
              </a:rPr>
              <a:t>processes visual </a:t>
            </a:r>
            <a:r>
              <a:rPr lang="en-US" sz="2800" dirty="0" smtClean="0">
                <a:latin typeface="Times New Roman" pitchFamily="18" charset="0"/>
                <a:cs typeface="Times New Roman" pitchFamily="18" charset="0"/>
              </a:rPr>
              <a:t>information including  responsibility </a:t>
            </a:r>
            <a:r>
              <a:rPr lang="en-US" sz="2800" dirty="0">
                <a:latin typeface="Times New Roman" pitchFamily="18" charset="0"/>
                <a:cs typeface="Times New Roman" pitchFamily="18" charset="0"/>
              </a:rPr>
              <a:t>for visual </a:t>
            </a:r>
            <a:r>
              <a:rPr lang="en-US" sz="2800" dirty="0" smtClean="0">
                <a:latin typeface="Times New Roman" pitchFamily="18" charset="0"/>
                <a:cs typeface="Times New Roman" pitchFamily="18" charset="0"/>
              </a:rPr>
              <a:t>reception; </a:t>
            </a:r>
            <a:r>
              <a:rPr lang="en-US" sz="2800" dirty="0">
                <a:latin typeface="Times New Roman" pitchFamily="18" charset="0"/>
                <a:cs typeface="Times New Roman" pitchFamily="18" charset="0"/>
              </a:rPr>
              <a:t>also contains association areas that help in the visual recognition of shapes and colors. Damage to this lobe can cause visual deficits.</a:t>
            </a:r>
          </a:p>
          <a:p>
            <a:r>
              <a:rPr lang="en-TT" sz="2800" dirty="0">
                <a:latin typeface="Times New Roman" pitchFamily="18" charset="0"/>
                <a:cs typeface="Times New Roman" pitchFamily="18" charset="0"/>
              </a:rPr>
              <a:t>Two Temporal Lobes, </a:t>
            </a:r>
            <a:r>
              <a:rPr lang="en-TT" sz="2800" dirty="0" smtClean="0">
                <a:latin typeface="Times New Roman" pitchFamily="18" charset="0"/>
                <a:cs typeface="Times New Roman" pitchFamily="18" charset="0"/>
              </a:rPr>
              <a:t>on </a:t>
            </a:r>
            <a:r>
              <a:rPr lang="en-TT" sz="2800" dirty="0">
                <a:latin typeface="Times New Roman" pitchFamily="18" charset="0"/>
                <a:cs typeface="Times New Roman" pitchFamily="18" charset="0"/>
              </a:rPr>
              <a:t>each side of the brain </a:t>
            </a:r>
            <a:r>
              <a:rPr lang="en-TT" sz="2800" dirty="0" smtClean="0">
                <a:latin typeface="Times New Roman" pitchFamily="18" charset="0"/>
                <a:cs typeface="Times New Roman" pitchFamily="18" charset="0"/>
              </a:rPr>
              <a:t>at </a:t>
            </a:r>
            <a:r>
              <a:rPr lang="en-TT" sz="2800" dirty="0">
                <a:latin typeface="Times New Roman" pitchFamily="18" charset="0"/>
                <a:cs typeface="Times New Roman" pitchFamily="18" charset="0"/>
              </a:rPr>
              <a:t>about the level of the </a:t>
            </a:r>
            <a:r>
              <a:rPr lang="en-TT" sz="2800" dirty="0" smtClean="0">
                <a:latin typeface="Times New Roman" pitchFamily="18" charset="0"/>
                <a:cs typeface="Times New Roman" pitchFamily="18" charset="0"/>
              </a:rPr>
              <a:t>ears allow </a:t>
            </a:r>
            <a:r>
              <a:rPr lang="en-TT" sz="2800" dirty="0">
                <a:latin typeface="Times New Roman" pitchFamily="18" charset="0"/>
                <a:cs typeface="Times New Roman" pitchFamily="18" charset="0"/>
              </a:rPr>
              <a:t>a person to tell one smell from another and one sound from another, and  also help </a:t>
            </a:r>
            <a:r>
              <a:rPr lang="en-TT" sz="2800" dirty="0" smtClean="0">
                <a:latin typeface="Times New Roman" pitchFamily="18" charset="0"/>
                <a:cs typeface="Times New Roman" pitchFamily="18" charset="0"/>
              </a:rPr>
              <a:t>to sort </a:t>
            </a:r>
            <a:r>
              <a:rPr lang="en-TT" sz="2800" dirty="0">
                <a:latin typeface="Times New Roman" pitchFamily="18" charset="0"/>
                <a:cs typeface="Times New Roman" pitchFamily="18" charset="0"/>
              </a:rPr>
              <a:t>new information responsible for short-term memory. </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8307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65"/>
            <a:ext cx="8229600" cy="676835"/>
          </a:xfrm>
        </p:spPr>
        <p:txBody>
          <a:bodyPr>
            <a:normAutofit fontScale="90000"/>
          </a:bodyPr>
          <a:lstStyle/>
          <a:p>
            <a:r>
              <a:rPr lang="en-US"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762000"/>
            <a:ext cx="9144000" cy="6096000"/>
          </a:xfrm>
        </p:spPr>
        <p:txBody>
          <a:bodyPr>
            <a:noAutofit/>
          </a:bodyPr>
          <a:lstStyle/>
          <a:p>
            <a:r>
              <a:rPr lang="en-US" sz="2800" dirty="0" smtClean="0">
                <a:latin typeface="Times New Roman" pitchFamily="18" charset="0"/>
                <a:cs typeface="Times New Roman" pitchFamily="18" charset="0"/>
              </a:rPr>
              <a:t>Right </a:t>
            </a:r>
            <a:r>
              <a:rPr lang="en-US" sz="2800" dirty="0">
                <a:latin typeface="Times New Roman" pitchFamily="18" charset="0"/>
                <a:cs typeface="Times New Roman" pitchFamily="18" charset="0"/>
              </a:rPr>
              <a:t>Lobe involved mainly in visual memory </a:t>
            </a:r>
            <a:r>
              <a:rPr lang="en-US" sz="2800" dirty="0" smtClean="0">
                <a:latin typeface="Times New Roman" pitchFamily="18" charset="0"/>
                <a:cs typeface="Times New Roman" pitchFamily="18" charset="0"/>
              </a:rPr>
              <a:t>like </a:t>
            </a:r>
            <a:r>
              <a:rPr lang="en-US" sz="2800" dirty="0">
                <a:latin typeface="Times New Roman" pitchFamily="18" charset="0"/>
                <a:cs typeface="Times New Roman" pitchFamily="18" charset="0"/>
              </a:rPr>
              <a:t>pictures and </a:t>
            </a:r>
            <a:r>
              <a:rPr lang="en-US" sz="2800" dirty="0" smtClean="0">
                <a:latin typeface="Times New Roman" pitchFamily="18" charset="0"/>
                <a:cs typeface="Times New Roman" pitchFamily="18" charset="0"/>
              </a:rPr>
              <a:t>faces; </a:t>
            </a:r>
            <a:r>
              <a:rPr lang="en-US" sz="2800" dirty="0">
                <a:latin typeface="Times New Roman" pitchFamily="18" charset="0"/>
                <a:cs typeface="Times New Roman" pitchFamily="18" charset="0"/>
              </a:rPr>
              <a:t>left lobe involved mainly in verbal </a:t>
            </a:r>
            <a:r>
              <a:rPr lang="en-US" sz="2800" dirty="0" smtClean="0">
                <a:latin typeface="Times New Roman" pitchFamily="18" charset="0"/>
                <a:cs typeface="Times New Roman" pitchFamily="18" charset="0"/>
              </a:rPr>
              <a:t>memory </a:t>
            </a:r>
            <a:r>
              <a:rPr lang="en-US" sz="2800" dirty="0">
                <a:latin typeface="Times New Roman" pitchFamily="18" charset="0"/>
                <a:cs typeface="Times New Roman" pitchFamily="18" charset="0"/>
              </a:rPr>
              <a:t>such as words and names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Cerebellum/Hindbrain is </a:t>
            </a:r>
            <a:r>
              <a:rPr lang="en-US" sz="2800" dirty="0">
                <a:latin typeface="Times New Roman" pitchFamily="18" charset="0"/>
                <a:cs typeface="Times New Roman" pitchFamily="18" charset="0"/>
              </a:rPr>
              <a:t>the back part of the brain and </a:t>
            </a:r>
            <a:r>
              <a:rPr lang="en-US" sz="2800" dirty="0" smtClean="0">
                <a:latin typeface="Times New Roman" pitchFamily="18" charset="0"/>
                <a:cs typeface="Times New Roman" pitchFamily="18" charset="0"/>
              </a:rPr>
              <a:t>concerned </a:t>
            </a:r>
            <a:r>
              <a:rPr lang="en-US" sz="2800" dirty="0">
                <a:latin typeface="Times New Roman" pitchFamily="18" charset="0"/>
                <a:cs typeface="Times New Roman" pitchFamily="18" charset="0"/>
              </a:rPr>
              <a:t>with balance and </a:t>
            </a:r>
            <a:r>
              <a:rPr lang="en-US" sz="2800" dirty="0" smtClean="0">
                <a:latin typeface="Times New Roman" pitchFamily="18" charset="0"/>
                <a:cs typeface="Times New Roman" pitchFamily="18" charset="0"/>
              </a:rPr>
              <a:t>coordination – activities  </a:t>
            </a:r>
            <a:r>
              <a:rPr lang="en-US" sz="2800" dirty="0">
                <a:latin typeface="Times New Roman" pitchFamily="18" charset="0"/>
                <a:cs typeface="Times New Roman" pitchFamily="18" charset="0"/>
              </a:rPr>
              <a:t>carried out automatically or subconsciously by this area of the brain and are not under a person's </a:t>
            </a:r>
            <a:r>
              <a:rPr lang="en-US" sz="2800" dirty="0" smtClean="0">
                <a:latin typeface="Times New Roman" pitchFamily="18" charset="0"/>
                <a:cs typeface="Times New Roman" pitchFamily="18" charset="0"/>
              </a:rPr>
              <a:t>control. </a:t>
            </a:r>
          </a:p>
          <a:p>
            <a:r>
              <a:rPr lang="en-US" sz="2800" dirty="0" smtClean="0">
                <a:latin typeface="Times New Roman" pitchFamily="18" charset="0"/>
                <a:cs typeface="Times New Roman" pitchFamily="18" charset="0"/>
              </a:rPr>
              <a:t>The cerebellum </a:t>
            </a:r>
            <a:r>
              <a:rPr lang="en-US" sz="2800" dirty="0">
                <a:latin typeface="Times New Roman" pitchFamily="18" charset="0"/>
                <a:cs typeface="Times New Roman" pitchFamily="18" charset="0"/>
              </a:rPr>
              <a:t>is not very well understood. </a:t>
            </a:r>
            <a:r>
              <a:rPr lang="en-TT" sz="2800" dirty="0">
                <a:latin typeface="Times New Roman" pitchFamily="18" charset="0"/>
                <a:cs typeface="Times New Roman" pitchFamily="18" charset="0"/>
              </a:rPr>
              <a:t>Brain stem controls the basic functions essential to </a:t>
            </a:r>
            <a:r>
              <a:rPr lang="en-TT" sz="2800" dirty="0" smtClean="0">
                <a:latin typeface="Times New Roman" pitchFamily="18" charset="0"/>
                <a:cs typeface="Times New Roman" pitchFamily="18" charset="0"/>
              </a:rPr>
              <a:t>maintaining </a:t>
            </a:r>
            <a:r>
              <a:rPr lang="en-TT" sz="2800" dirty="0">
                <a:latin typeface="Times New Roman" pitchFamily="18" charset="0"/>
                <a:cs typeface="Times New Roman" pitchFamily="18" charset="0"/>
              </a:rPr>
              <a:t>life, including blood pressure, breathing, heart beat, eye movements and swallowing. It is the bottom part of the brain and connects the cerebral hemispheres to the spinal cord.</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0470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b="1" dirty="0">
                <a:latin typeface="Times New Roman" pitchFamily="18" charset="0"/>
                <a:cs typeface="Times New Roman" pitchFamily="18" charset="0"/>
              </a:rPr>
              <a:t>THE MIND BODY CONNECTION</a:t>
            </a:r>
          </a:p>
        </p:txBody>
      </p:sp>
      <p:sp>
        <p:nvSpPr>
          <p:cNvPr id="3" name="Content Placeholder 2"/>
          <p:cNvSpPr>
            <a:spLocks noGrp="1"/>
          </p:cNvSpPr>
          <p:nvPr>
            <p:ph idx="1"/>
          </p:nvPr>
        </p:nvSpPr>
        <p:spPr>
          <a:xfrm>
            <a:off x="0" y="533400"/>
            <a:ext cx="9144000" cy="6324600"/>
          </a:xfrm>
        </p:spPr>
        <p:txBody>
          <a:bodyPr>
            <a:noAutofit/>
          </a:bodyPr>
          <a:lstStyle/>
          <a:p>
            <a:r>
              <a:rPr lang="en-US" sz="2800" b="1" dirty="0" smtClean="0">
                <a:latin typeface="Times New Roman" pitchFamily="18" charset="0"/>
                <a:cs typeface="Times New Roman" pitchFamily="18" charset="0"/>
              </a:rPr>
              <a:t>Difference </a:t>
            </a:r>
            <a:r>
              <a:rPr lang="en-US" sz="2800" b="1" dirty="0">
                <a:latin typeface="Times New Roman" pitchFamily="18" charset="0"/>
                <a:cs typeface="Times New Roman" pitchFamily="18" charset="0"/>
              </a:rPr>
              <a:t>Between Brain  &amp; </a:t>
            </a:r>
            <a:r>
              <a:rPr lang="en-US" sz="2800" b="1" dirty="0" smtClean="0">
                <a:latin typeface="Times New Roman" pitchFamily="18" charset="0"/>
                <a:cs typeface="Times New Roman" pitchFamily="18" charset="0"/>
              </a:rPr>
              <a:t>Mind</a:t>
            </a:r>
          </a:p>
          <a:p>
            <a:r>
              <a:rPr lang="en-US" sz="2800" dirty="0">
                <a:latin typeface="Times New Roman" pitchFamily="18" charset="0"/>
                <a:cs typeface="Times New Roman" pitchFamily="18" charset="0"/>
              </a:rPr>
              <a:t>We often use the words </a:t>
            </a:r>
            <a:r>
              <a:rPr lang="en-US" sz="2800" dirty="0" smtClean="0">
                <a:latin typeface="Times New Roman" pitchFamily="18" charset="0"/>
                <a:cs typeface="Times New Roman" pitchFamily="18" charset="0"/>
              </a:rPr>
              <a:t>‘brain’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‘mind’ </a:t>
            </a:r>
            <a:r>
              <a:rPr lang="en-US" sz="2800" dirty="0">
                <a:latin typeface="Times New Roman" pitchFamily="18" charset="0"/>
                <a:cs typeface="Times New Roman" pitchFamily="18" charset="0"/>
              </a:rPr>
              <a:t>interchangeably even though they really </a:t>
            </a:r>
            <a:r>
              <a:rPr lang="en-US" sz="2800" dirty="0" smtClean="0">
                <a:latin typeface="Times New Roman" pitchFamily="18" charset="0"/>
                <a:cs typeface="Times New Roman" pitchFamily="18" charset="0"/>
              </a:rPr>
              <a:t>refer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separate things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brain and computer </a:t>
            </a:r>
            <a:r>
              <a:rPr lang="en-US" sz="2800" dirty="0" smtClean="0">
                <a:latin typeface="Times New Roman" pitchFamily="18" charset="0"/>
                <a:cs typeface="Times New Roman" pitchFamily="18" charset="0"/>
              </a:rPr>
              <a:t>have </a:t>
            </a:r>
            <a:r>
              <a:rPr lang="en-US" sz="2800" dirty="0">
                <a:latin typeface="Times New Roman" pitchFamily="18" charset="0"/>
                <a:cs typeface="Times New Roman" pitchFamily="18" charset="0"/>
              </a:rPr>
              <a:t>somethings in common, but in many more ways </a:t>
            </a:r>
            <a:r>
              <a:rPr lang="en-US" sz="2800" dirty="0" smtClean="0">
                <a:latin typeface="Times New Roman" pitchFamily="18" charset="0"/>
                <a:cs typeface="Times New Roman" pitchFamily="18" charset="0"/>
              </a:rPr>
              <a:t>are more </a:t>
            </a:r>
            <a:r>
              <a:rPr lang="en-US" sz="2800" dirty="0">
                <a:latin typeface="Times New Roman" pitchFamily="18" charset="0"/>
                <a:cs typeface="Times New Roman" pitchFamily="18" charset="0"/>
              </a:rPr>
              <a:t>different than they are similar</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Both combine </a:t>
            </a:r>
            <a:r>
              <a:rPr lang="en-US" sz="2800" dirty="0">
                <a:latin typeface="Times New Roman" pitchFamily="18" charset="0"/>
                <a:cs typeface="Times New Roman" pitchFamily="18" charset="0"/>
              </a:rPr>
              <a:t>processes from their components and parts to perform </a:t>
            </a:r>
            <a:r>
              <a:rPr lang="en-US" sz="2800" dirty="0" smtClean="0">
                <a:latin typeface="Times New Roman" pitchFamily="18" charset="0"/>
                <a:cs typeface="Times New Roman" pitchFamily="18" charset="0"/>
              </a:rPr>
              <a:t>tasks </a:t>
            </a:r>
            <a:r>
              <a:rPr lang="en-TT" sz="2800" dirty="0" smtClean="0">
                <a:latin typeface="Times New Roman" pitchFamily="18" charset="0"/>
                <a:cs typeface="Times New Roman" pitchFamily="18" charset="0"/>
              </a:rPr>
              <a:t>such </a:t>
            </a:r>
            <a:r>
              <a:rPr lang="en-TT" sz="2800" dirty="0">
                <a:latin typeface="Times New Roman" pitchFamily="18" charset="0"/>
                <a:cs typeface="Times New Roman" pitchFamily="18" charset="0"/>
              </a:rPr>
              <a:t>as motherboard, disk drives,  processor, graphic cards and each has its own roles and functions. </a:t>
            </a:r>
          </a:p>
          <a:p>
            <a:r>
              <a:rPr lang="en-TT" sz="2800" dirty="0">
                <a:latin typeface="Times New Roman" pitchFamily="18" charset="0"/>
                <a:cs typeface="Times New Roman" pitchFamily="18" charset="0"/>
              </a:rPr>
              <a:t>The brain has the cerebrum, cerebellum, medulla oblongata, thalamus and numerous other </a:t>
            </a:r>
            <a:r>
              <a:rPr lang="en-TT" sz="2800" dirty="0" smtClean="0">
                <a:latin typeface="Times New Roman" pitchFamily="18" charset="0"/>
                <a:cs typeface="Times New Roman" pitchFamily="18" charset="0"/>
              </a:rPr>
              <a:t>parts. Computer </a:t>
            </a:r>
            <a:r>
              <a:rPr lang="en-TT" sz="2800" dirty="0">
                <a:latin typeface="Times New Roman" pitchFamily="18" charset="0"/>
                <a:cs typeface="Times New Roman" pitchFamily="18" charset="0"/>
              </a:rPr>
              <a:t>requires </a:t>
            </a:r>
            <a:r>
              <a:rPr lang="en-TT" sz="2800" dirty="0" smtClean="0">
                <a:latin typeface="Times New Roman" pitchFamily="18" charset="0"/>
                <a:cs typeface="Times New Roman" pitchFamily="18" charset="0"/>
              </a:rPr>
              <a:t>hard -ware </a:t>
            </a:r>
            <a:r>
              <a:rPr lang="en-TT" sz="2800" dirty="0">
                <a:latin typeface="Times New Roman" pitchFamily="18" charset="0"/>
                <a:cs typeface="Times New Roman" pitchFamily="18" charset="0"/>
              </a:rPr>
              <a:t>to perform </a:t>
            </a:r>
            <a:r>
              <a:rPr lang="en-TT" sz="2800" dirty="0" smtClean="0">
                <a:latin typeface="Times New Roman" pitchFamily="18" charset="0"/>
                <a:cs typeface="Times New Roman" pitchFamily="18" charset="0"/>
              </a:rPr>
              <a:t>functions </a:t>
            </a:r>
            <a:r>
              <a:rPr lang="en-TT" sz="2800" dirty="0">
                <a:latin typeface="Times New Roman" pitchFamily="18" charset="0"/>
                <a:cs typeface="Times New Roman" pitchFamily="18" charset="0"/>
              </a:rPr>
              <a:t>and needs software to </a:t>
            </a:r>
            <a:r>
              <a:rPr lang="en-TT" sz="2800" dirty="0" smtClean="0">
                <a:latin typeface="Times New Roman" pitchFamily="18" charset="0"/>
                <a:cs typeface="Times New Roman" pitchFamily="18" charset="0"/>
              </a:rPr>
              <a:t>run</a:t>
            </a:r>
            <a:r>
              <a:rPr lang="en-TT" sz="2800" dirty="0">
                <a:latin typeface="Times New Roman" pitchFamily="18" charset="0"/>
                <a:cs typeface="Times New Roman" pitchFamily="18" charset="0"/>
              </a:rPr>
              <a:t>. </a:t>
            </a:r>
            <a:r>
              <a:rPr lang="en-TT" sz="2800" dirty="0" smtClean="0">
                <a:latin typeface="Times New Roman" pitchFamily="18" charset="0"/>
                <a:cs typeface="Times New Roman" pitchFamily="18" charset="0"/>
              </a:rPr>
              <a:t>With-out </a:t>
            </a:r>
            <a:r>
              <a:rPr lang="en-TT" sz="2800" dirty="0">
                <a:latin typeface="Times New Roman" pitchFamily="18" charset="0"/>
                <a:cs typeface="Times New Roman" pitchFamily="18" charset="0"/>
              </a:rPr>
              <a:t>software, the hardware is useless; without hardware, software </a:t>
            </a:r>
            <a:r>
              <a:rPr lang="en-TT" sz="2800" dirty="0" smtClean="0">
                <a:latin typeface="Times New Roman" pitchFamily="18" charset="0"/>
                <a:cs typeface="Times New Roman" pitchFamily="18" charset="0"/>
              </a:rPr>
              <a:t>is useless. </a:t>
            </a:r>
            <a:r>
              <a:rPr lang="en-TT" sz="2800" dirty="0">
                <a:latin typeface="Times New Roman" pitchFamily="18" charset="0"/>
                <a:cs typeface="Times New Roman" pitchFamily="18" charset="0"/>
              </a:rPr>
              <a:t>Both </a:t>
            </a:r>
            <a:r>
              <a:rPr lang="en-TT" sz="2800" dirty="0" smtClean="0">
                <a:latin typeface="Times New Roman" pitchFamily="18" charset="0"/>
                <a:cs typeface="Times New Roman" pitchFamily="18" charset="0"/>
              </a:rPr>
              <a:t>are </a:t>
            </a:r>
            <a:r>
              <a:rPr lang="en-TT" sz="2800" dirty="0">
                <a:latin typeface="Times New Roman" pitchFamily="18" charset="0"/>
                <a:cs typeface="Times New Roman" pitchFamily="18" charset="0"/>
              </a:rPr>
              <a:t>used to store information, process the information and perform tasks. </a:t>
            </a:r>
          </a:p>
          <a:p>
            <a:endParaRPr lang="en-TT" sz="2800" dirty="0">
              <a:latin typeface="Times New Roman" pitchFamily="18" charset="0"/>
              <a:cs typeface="Times New Roman" pitchFamily="18" charset="0"/>
            </a:endParaRPr>
          </a:p>
          <a:p>
            <a:endParaRPr lang="en-TT"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9607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2707</Words>
  <Application>Microsoft Office PowerPoint</Application>
  <PresentationFormat>On-screen Show (4:3)</PresentationFormat>
  <Paragraphs>125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AMAZING HUMAN BRAIN AND MIND</vt:lpstr>
      <vt:lpstr>THE MIND BODY CONNECTION</vt:lpstr>
      <vt:lpstr>THE MIND BODY CONNECTION</vt:lpstr>
      <vt:lpstr>THE MIND BODY CONNECTION</vt:lpstr>
      <vt:lpstr>  THE MIND BODY CONNECTION      </vt:lpstr>
      <vt:lpstr>THE MIND BODY CONNECTION</vt:lpstr>
      <vt:lpstr>THE MIND BODY CONNECTION</vt:lpstr>
      <vt:lpstr>THE MIND BODY CONNECTION</vt:lpstr>
      <vt:lpstr>THE MIND BODY CONNECTION</vt:lpstr>
      <vt:lpstr>HUMAN BRAIN AND MIND</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lpstr>THE MIND BODY CONNECTION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AMAZING HUMAN MIND</dc:title>
  <dc:creator>Ralph Peterson</dc:creator>
  <cp:lastModifiedBy>Mark</cp:lastModifiedBy>
  <cp:revision>56</cp:revision>
  <dcterms:created xsi:type="dcterms:W3CDTF">2012-03-01T16:31:22Z</dcterms:created>
  <dcterms:modified xsi:type="dcterms:W3CDTF">2012-03-09T01:30:12Z</dcterms:modified>
</cp:coreProperties>
</file>