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67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674EB4-6B8A-4B20-9F7A-D64B183D29E4}" type="datetimeFigureOut">
              <a:rPr lang="en-US" smtClean="0"/>
              <a:t>3/8/2012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CA47A-2EB4-4D45-8B68-151F2079FD0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674EB4-6B8A-4B20-9F7A-D64B183D29E4}" type="datetimeFigureOut">
              <a:rPr lang="en-US" smtClean="0"/>
              <a:t>3/8/2012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CA47A-2EB4-4D45-8B68-151F2079FD0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674EB4-6B8A-4B20-9F7A-D64B183D29E4}" type="datetimeFigureOut">
              <a:rPr lang="en-US" smtClean="0"/>
              <a:t>3/8/2012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CA47A-2EB4-4D45-8B68-151F2079FD0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674EB4-6B8A-4B20-9F7A-D64B183D29E4}" type="datetimeFigureOut">
              <a:rPr lang="en-US" smtClean="0"/>
              <a:t>3/8/2012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CA47A-2EB4-4D45-8B68-151F2079FD0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674EB4-6B8A-4B20-9F7A-D64B183D29E4}" type="datetimeFigureOut">
              <a:rPr lang="en-US" smtClean="0"/>
              <a:t>3/8/2012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CA47A-2EB4-4D45-8B68-151F2079FD0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674EB4-6B8A-4B20-9F7A-D64B183D29E4}" type="datetimeFigureOut">
              <a:rPr lang="en-US" smtClean="0"/>
              <a:t>3/8/2012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CA47A-2EB4-4D45-8B68-151F2079FD0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674EB4-6B8A-4B20-9F7A-D64B183D29E4}" type="datetimeFigureOut">
              <a:rPr lang="en-US" smtClean="0"/>
              <a:t>3/8/2012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7CA47A-2EB4-4D45-8B68-151F2079FD0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674EB4-6B8A-4B20-9F7A-D64B183D29E4}" type="datetimeFigureOut">
              <a:rPr lang="en-US" smtClean="0"/>
              <a:t>3/8/2012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7CA47A-2EB4-4D45-8B68-151F2079FD0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674EB4-6B8A-4B20-9F7A-D64B183D29E4}" type="datetimeFigureOut">
              <a:rPr lang="en-US" smtClean="0"/>
              <a:t>3/8/2012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7CA47A-2EB4-4D45-8B68-151F2079FD0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674EB4-6B8A-4B20-9F7A-D64B183D29E4}" type="datetimeFigureOut">
              <a:rPr lang="en-US" smtClean="0"/>
              <a:t>3/8/2012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CA47A-2EB4-4D45-8B68-151F2079FD0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674EB4-6B8A-4B20-9F7A-D64B183D29E4}" type="datetimeFigureOut">
              <a:rPr lang="en-US" smtClean="0"/>
              <a:t>3/8/2012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CA47A-2EB4-4D45-8B68-151F2079FD0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674EB4-6B8A-4B20-9F7A-D64B183D29E4}" type="datetimeFigureOut">
              <a:rPr lang="en-US" smtClean="0"/>
              <a:t>3/8/2012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7CA47A-2EB4-4D45-8B68-151F2079FD0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76400"/>
            <a:ext cx="7772400" cy="2228850"/>
          </a:xfrm>
        </p:spPr>
        <p:txBody>
          <a:bodyPr>
            <a:normAutofit/>
          </a:bodyPr>
          <a:lstStyle/>
          <a:p>
            <a:r>
              <a:rPr lang="en-US" b="1" dirty="0"/>
              <a:t>Starting a Country Sanitarium or City Medical Missionary Work</a:t>
            </a:r>
            <a:r>
              <a:rPr lang="en-US" dirty="0"/>
              <a:t/>
            </a:r>
            <a:br>
              <a:rPr lang="en-US" dirty="0"/>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b="1" dirty="0">
                <a:ea typeface="Calibri"/>
                <a:cs typeface="Times New Roman"/>
              </a:rPr>
              <a:t>Get counsel</a:t>
            </a:r>
            <a:r>
              <a:rPr lang="en-US" dirty="0">
                <a:ea typeface="Calibri"/>
                <a:cs typeface="Times New Roman"/>
              </a:rPr>
              <a:t/>
            </a:r>
            <a:br>
              <a:rPr lang="en-US" dirty="0">
                <a:ea typeface="Calibri"/>
                <a:cs typeface="Times New Roman"/>
              </a:rPr>
            </a:br>
            <a:endParaRPr lang="en-US" dirty="0"/>
          </a:p>
        </p:txBody>
      </p:sp>
      <p:sp>
        <p:nvSpPr>
          <p:cNvPr id="3" name="Content Placeholder 2"/>
          <p:cNvSpPr>
            <a:spLocks noGrp="1"/>
          </p:cNvSpPr>
          <p:nvPr>
            <p:ph idx="1"/>
          </p:nvPr>
        </p:nvSpPr>
        <p:spPr>
          <a:xfrm>
            <a:off x="457200" y="2895600"/>
            <a:ext cx="8229600" cy="3230563"/>
          </a:xfrm>
        </p:spPr>
        <p:txBody>
          <a:bodyPr/>
          <a:lstStyle/>
          <a:p>
            <a:r>
              <a:rPr lang="en-US" sz="3600" dirty="0"/>
              <a:t>Make calls, visit other established centers, volunteer to help in a center. This will minimize mistakes in your ministry.</a:t>
            </a:r>
          </a:p>
          <a:p>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5257800" y="4800600"/>
            <a:ext cx="2628900" cy="1743075"/>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3200400" y="1143000"/>
            <a:ext cx="2857500" cy="16002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marL="0" marR="0">
              <a:lnSpc>
                <a:spcPct val="115000"/>
              </a:lnSpc>
              <a:spcBef>
                <a:spcPts val="0"/>
              </a:spcBef>
              <a:spcAft>
                <a:spcPts val="0"/>
              </a:spcAft>
            </a:pPr>
            <a:r>
              <a:rPr lang="en-US" i="1" dirty="0">
                <a:ea typeface="Calibri"/>
                <a:cs typeface="Times New Roman"/>
              </a:rPr>
              <a:t>Where no counsel is, the people fall: but in the multitude of </a:t>
            </a:r>
            <a:r>
              <a:rPr lang="en-US" i="1" dirty="0" err="1">
                <a:ea typeface="Calibri"/>
                <a:cs typeface="Times New Roman"/>
              </a:rPr>
              <a:t>counsellors</a:t>
            </a:r>
            <a:r>
              <a:rPr lang="en-US" i="1" dirty="0">
                <a:ea typeface="Calibri"/>
                <a:cs typeface="Times New Roman"/>
              </a:rPr>
              <a:t> there is safety. </a:t>
            </a:r>
            <a:r>
              <a:rPr lang="en-US" i="1" dirty="0" err="1">
                <a:ea typeface="Calibri"/>
                <a:cs typeface="Times New Roman"/>
              </a:rPr>
              <a:t>Prov</a:t>
            </a:r>
            <a:r>
              <a:rPr lang="en-US" i="1" dirty="0">
                <a:ea typeface="Calibri"/>
                <a:cs typeface="Times New Roman"/>
              </a:rPr>
              <a:t> 11:14</a:t>
            </a:r>
            <a:endParaRPr lang="en-US" dirty="0">
              <a:ea typeface="Calibri"/>
              <a:cs typeface="Times New Roman"/>
            </a:endParaRPr>
          </a:p>
          <a:p>
            <a:pPr marL="0" marR="0">
              <a:lnSpc>
                <a:spcPct val="115000"/>
              </a:lnSpc>
              <a:spcBef>
                <a:spcPts val="0"/>
              </a:spcBef>
              <a:spcAft>
                <a:spcPts val="0"/>
              </a:spcAft>
            </a:pPr>
            <a:r>
              <a:rPr lang="en-US" i="1" dirty="0">
                <a:ea typeface="Calibri"/>
                <a:cs typeface="Times New Roman"/>
              </a:rPr>
              <a:t>You may expend energy sufficient for the highest success, yet you will fail of achieving good and permanent results unless you are willing to receive instruction and to learn wisdom by receiving counsel of others.  {15MR 239.2}</a:t>
            </a:r>
            <a:endParaRPr lang="en-US" dirty="0">
              <a:ea typeface="Calibri"/>
              <a:cs typeface="Times New Roman"/>
            </a:endParaRP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a typeface="Calibri"/>
                <a:cs typeface="Times New Roman"/>
              </a:rPr>
              <a:t>Objectives</a:t>
            </a:r>
            <a:r>
              <a:rPr lang="en-US" dirty="0">
                <a:ea typeface="Calibri"/>
                <a:cs typeface="Times New Roman"/>
              </a:rPr>
              <a:t/>
            </a:r>
            <a:br>
              <a:rPr lang="en-US" dirty="0">
                <a:ea typeface="Calibri"/>
                <a:cs typeface="Times New Roman"/>
              </a:rPr>
            </a:br>
            <a:endParaRPr lang="en-US" dirty="0"/>
          </a:p>
        </p:txBody>
      </p:sp>
      <p:sp>
        <p:nvSpPr>
          <p:cNvPr id="3" name="Content Placeholder 2"/>
          <p:cNvSpPr>
            <a:spLocks noGrp="1"/>
          </p:cNvSpPr>
          <p:nvPr>
            <p:ph idx="1"/>
          </p:nvPr>
        </p:nvSpPr>
        <p:spPr/>
        <p:txBody>
          <a:bodyPr/>
          <a:lstStyle/>
          <a:p>
            <a:r>
              <a:rPr lang="en-US" sz="4400" dirty="0">
                <a:ea typeface="Calibri"/>
                <a:cs typeface="Times New Roman"/>
              </a:rPr>
              <a:t>Primary goal is soul winning</a:t>
            </a:r>
          </a:p>
          <a:p>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2590800" y="2743200"/>
            <a:ext cx="3675030" cy="27527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City ministry</a:t>
            </a:r>
            <a:endParaRPr lang="en-US" dirty="0"/>
          </a:p>
        </p:txBody>
      </p:sp>
      <p:sp>
        <p:nvSpPr>
          <p:cNvPr id="3" name="Content Placeholder 2"/>
          <p:cNvSpPr>
            <a:spLocks noGrp="1"/>
          </p:cNvSpPr>
          <p:nvPr>
            <p:ph idx="1"/>
          </p:nvPr>
        </p:nvSpPr>
        <p:spPr/>
        <p:txBody>
          <a:bodyPr/>
          <a:lstStyle/>
          <a:p>
            <a:r>
              <a:rPr lang="en-US" sz="3600" dirty="0">
                <a:ea typeface="Calibri"/>
                <a:cs typeface="Times New Roman"/>
              </a:rPr>
              <a:t>Seminars, cooking classes, treatment rooms, food and book store</a:t>
            </a:r>
          </a:p>
          <a:p>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5169855" y="4191001"/>
            <a:ext cx="3974146" cy="2667000"/>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914400" y="2971800"/>
            <a:ext cx="3759200" cy="2819400"/>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1981200" y="3733800"/>
            <a:ext cx="1704975" cy="1365339"/>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Calibri"/>
                <a:cs typeface="Times New Roman"/>
              </a:rPr>
              <a:t>Country ministry</a:t>
            </a:r>
            <a:endParaRPr lang="en-US" dirty="0"/>
          </a:p>
        </p:txBody>
      </p:sp>
      <p:sp>
        <p:nvSpPr>
          <p:cNvPr id="3" name="Content Placeholder 2"/>
          <p:cNvSpPr>
            <a:spLocks noGrp="1"/>
          </p:cNvSpPr>
          <p:nvPr>
            <p:ph idx="1"/>
          </p:nvPr>
        </p:nvSpPr>
        <p:spPr/>
        <p:txBody>
          <a:bodyPr/>
          <a:lstStyle/>
          <a:p>
            <a:r>
              <a:rPr lang="en-US" sz="3600" dirty="0">
                <a:ea typeface="Calibri"/>
                <a:cs typeface="Times New Roman"/>
              </a:rPr>
              <a:t>Live-in guests, </a:t>
            </a:r>
            <a:r>
              <a:rPr lang="en-US" sz="3600" dirty="0" smtClean="0">
                <a:ea typeface="Calibri"/>
                <a:cs typeface="Times New Roman"/>
              </a:rPr>
              <a:t>garden, scheduled </a:t>
            </a:r>
            <a:r>
              <a:rPr lang="en-US" sz="3600" dirty="0">
                <a:ea typeface="Calibri"/>
                <a:cs typeface="Times New Roman"/>
              </a:rPr>
              <a:t>seminars in town</a:t>
            </a:r>
            <a:endParaRPr lang="en-US" sz="3600" dirty="0"/>
          </a:p>
        </p:txBody>
      </p:sp>
      <p:pic>
        <p:nvPicPr>
          <p:cNvPr id="8195" name="Picture 3"/>
          <p:cNvPicPr>
            <a:picLocks noChangeAspect="1" noChangeArrowheads="1"/>
          </p:cNvPicPr>
          <p:nvPr/>
        </p:nvPicPr>
        <p:blipFill>
          <a:blip r:embed="rId2" cstate="print"/>
          <a:srcRect/>
          <a:stretch>
            <a:fillRect/>
          </a:stretch>
        </p:blipFill>
        <p:spPr bwMode="auto">
          <a:xfrm>
            <a:off x="9372600" y="2743200"/>
            <a:ext cx="1676400" cy="1255682"/>
          </a:xfrm>
          <a:prstGeom prst="rect">
            <a:avLst/>
          </a:prstGeom>
          <a:noFill/>
          <a:ln w="9525">
            <a:noFill/>
            <a:miter lim="800000"/>
            <a:headEnd/>
            <a:tailEnd/>
          </a:ln>
        </p:spPr>
      </p:pic>
      <p:pic>
        <p:nvPicPr>
          <p:cNvPr id="8196" name="Picture 4"/>
          <p:cNvPicPr>
            <a:picLocks noChangeAspect="1" noChangeArrowheads="1"/>
          </p:cNvPicPr>
          <p:nvPr/>
        </p:nvPicPr>
        <p:blipFill>
          <a:blip r:embed="rId3" cstate="print"/>
          <a:srcRect/>
          <a:stretch>
            <a:fillRect/>
          </a:stretch>
        </p:blipFill>
        <p:spPr bwMode="auto">
          <a:xfrm>
            <a:off x="2971800" y="3124200"/>
            <a:ext cx="3280430" cy="245715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600" dirty="0">
                <a:ea typeface="Calibri"/>
                <a:cs typeface="Times New Roman"/>
              </a:rPr>
              <a:t>Always have your ministry a place where you train others. Invite interns to work with you.</a:t>
            </a:r>
          </a:p>
          <a:p>
            <a:endParaRPr lang="en-US" dirty="0"/>
          </a:p>
        </p:txBody>
      </p:sp>
      <p:pic>
        <p:nvPicPr>
          <p:cNvPr id="9218" name="Picture 2"/>
          <p:cNvPicPr>
            <a:picLocks noChangeAspect="1" noChangeArrowheads="1"/>
          </p:cNvPicPr>
          <p:nvPr/>
        </p:nvPicPr>
        <p:blipFill>
          <a:blip r:embed="rId3" cstate="print"/>
          <a:srcRect/>
          <a:stretch>
            <a:fillRect/>
          </a:stretch>
        </p:blipFill>
        <p:spPr bwMode="auto">
          <a:xfrm>
            <a:off x="3276600" y="3200400"/>
            <a:ext cx="3710735" cy="25146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rmAutofit lnSpcReduction="10000"/>
          </a:bodyPr>
          <a:lstStyle/>
          <a:p>
            <a:r>
              <a:rPr lang="en-US" i="1" dirty="0"/>
              <a:t>But ye shall receive power, after that the Holy Ghost is come upon you: and ye shall be witnesses unto me both in Jerusalem, and in all Judaea, and in Samaria, and unto the uttermost part of the </a:t>
            </a:r>
            <a:r>
              <a:rPr lang="en-US" i="1" dirty="0" smtClean="0"/>
              <a:t>earth. Acts 1:8</a:t>
            </a:r>
            <a:endParaRPr lang="en-US" dirty="0"/>
          </a:p>
          <a:p>
            <a:r>
              <a:rPr lang="en-US" i="1" dirty="0"/>
              <a:t>Medical missionary work gives opportunity for carrying forward successful evangelistic work. It is as these lines of effort are united, that we may expect to gather the most precious fruit of the Lord.--Review and Herald, Sept. 7, 1905</a:t>
            </a:r>
            <a:endParaRPr lang="en-US" dirty="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normAutofit fontScale="90000"/>
          </a:bodyPr>
          <a:lstStyle/>
          <a:p>
            <a:r>
              <a:rPr lang="en-US" b="1" dirty="0">
                <a:ea typeface="Calibri"/>
                <a:cs typeface="Times New Roman"/>
              </a:rPr>
              <a:t>Solicit support of local churches</a:t>
            </a:r>
            <a:r>
              <a:rPr lang="en-US" dirty="0">
                <a:ea typeface="Calibri"/>
                <a:cs typeface="Times New Roman"/>
              </a:rPr>
              <a:t/>
            </a:r>
            <a:br>
              <a:rPr lang="en-US" dirty="0">
                <a:ea typeface="Calibri"/>
                <a:cs typeface="Times New Roman"/>
              </a:rPr>
            </a:br>
            <a:endParaRPr lang="en-US" dirty="0"/>
          </a:p>
        </p:txBody>
      </p:sp>
      <p:sp>
        <p:nvSpPr>
          <p:cNvPr id="3" name="Content Placeholder 2"/>
          <p:cNvSpPr>
            <a:spLocks noGrp="1"/>
          </p:cNvSpPr>
          <p:nvPr>
            <p:ph idx="1"/>
          </p:nvPr>
        </p:nvSpPr>
        <p:spPr/>
        <p:txBody>
          <a:bodyPr>
            <a:normAutofit/>
          </a:bodyPr>
          <a:lstStyle/>
          <a:p>
            <a:pPr marL="0" marR="0">
              <a:lnSpc>
                <a:spcPct val="115000"/>
              </a:lnSpc>
              <a:spcBef>
                <a:spcPts val="0"/>
              </a:spcBef>
              <a:spcAft>
                <a:spcPts val="0"/>
              </a:spcAft>
            </a:pPr>
            <a:r>
              <a:rPr lang="en-US" sz="3600" dirty="0">
                <a:ea typeface="Calibri"/>
                <a:cs typeface="Times New Roman"/>
              </a:rPr>
              <a:t>Present your plans</a:t>
            </a:r>
          </a:p>
          <a:p>
            <a:pPr marL="0" marR="0">
              <a:lnSpc>
                <a:spcPct val="115000"/>
              </a:lnSpc>
              <a:spcBef>
                <a:spcPts val="0"/>
              </a:spcBef>
              <a:spcAft>
                <a:spcPts val="0"/>
              </a:spcAft>
            </a:pPr>
            <a:r>
              <a:rPr lang="en-US" sz="3600" dirty="0">
                <a:ea typeface="Calibri"/>
                <a:cs typeface="Times New Roman"/>
              </a:rPr>
              <a:t>Give reports</a:t>
            </a:r>
          </a:p>
          <a:p>
            <a:pPr marL="0" marR="0">
              <a:lnSpc>
                <a:spcPct val="115000"/>
              </a:lnSpc>
              <a:spcBef>
                <a:spcPts val="0"/>
              </a:spcBef>
              <a:spcAft>
                <a:spcPts val="0"/>
              </a:spcAft>
            </a:pPr>
            <a:r>
              <a:rPr lang="en-US" sz="3600" dirty="0">
                <a:ea typeface="Calibri"/>
                <a:cs typeface="Times New Roman"/>
              </a:rPr>
              <a:t>Invite them to attend seminars</a:t>
            </a:r>
          </a:p>
          <a:p>
            <a:r>
              <a:rPr lang="en-US" sz="3600" dirty="0">
                <a:ea typeface="Calibri"/>
                <a:cs typeface="Times New Roman"/>
              </a:rPr>
              <a:t>Solicit volunteers</a:t>
            </a:r>
            <a:endParaRPr lang="en-US" sz="3600" dirty="0"/>
          </a:p>
        </p:txBody>
      </p:sp>
      <p:pic>
        <p:nvPicPr>
          <p:cNvPr id="10242" name="Picture 2"/>
          <p:cNvPicPr>
            <a:picLocks noChangeAspect="1" noChangeArrowheads="1"/>
          </p:cNvPicPr>
          <p:nvPr/>
        </p:nvPicPr>
        <p:blipFill>
          <a:blip r:embed="rId2" cstate="print"/>
          <a:srcRect/>
          <a:stretch>
            <a:fillRect/>
          </a:stretch>
        </p:blipFill>
        <p:spPr bwMode="auto">
          <a:xfrm>
            <a:off x="5068711" y="3962401"/>
            <a:ext cx="4075289" cy="28956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a:bodyPr>
          <a:lstStyle/>
          <a:p>
            <a:pPr marL="0" marR="0">
              <a:lnSpc>
                <a:spcPct val="115000"/>
              </a:lnSpc>
              <a:spcBef>
                <a:spcPts val="0"/>
              </a:spcBef>
              <a:spcAft>
                <a:spcPts val="0"/>
              </a:spcAft>
            </a:pPr>
            <a:r>
              <a:rPr lang="en-US" i="1" dirty="0">
                <a:ea typeface="Calibri"/>
                <a:cs typeface="Times New Roman"/>
              </a:rPr>
              <a:t>And he reasoned in the synagogue every </a:t>
            </a:r>
            <a:r>
              <a:rPr lang="en-US" i="1" dirty="0" err="1">
                <a:ea typeface="Calibri"/>
                <a:cs typeface="Times New Roman"/>
              </a:rPr>
              <a:t>sabbath</a:t>
            </a:r>
            <a:r>
              <a:rPr lang="en-US" i="1" dirty="0">
                <a:ea typeface="Calibri"/>
                <a:cs typeface="Times New Roman"/>
              </a:rPr>
              <a:t>, and persuaded the Jews and the Greeks</a:t>
            </a:r>
            <a:r>
              <a:rPr lang="en-US" i="1" dirty="0" smtClean="0">
                <a:ea typeface="Calibri"/>
                <a:cs typeface="Times New Roman"/>
              </a:rPr>
              <a:t>. Acts 18:4  </a:t>
            </a:r>
            <a:endParaRPr lang="en-US" dirty="0">
              <a:ea typeface="Calibri"/>
              <a:cs typeface="Times New Roman"/>
            </a:endParaRPr>
          </a:p>
          <a:p>
            <a:pPr marL="0" marR="0">
              <a:lnSpc>
                <a:spcPct val="115000"/>
              </a:lnSpc>
              <a:spcBef>
                <a:spcPts val="0"/>
              </a:spcBef>
              <a:spcAft>
                <a:spcPts val="0"/>
              </a:spcAft>
            </a:pPr>
            <a:r>
              <a:rPr lang="en-US" i="1" dirty="0">
                <a:ea typeface="Calibri"/>
                <a:cs typeface="Times New Roman"/>
              </a:rPr>
              <a:t>The workers are not to stand apart from one another, but work together in everything that interests the cause of God. LS303</a:t>
            </a:r>
            <a:endParaRPr lang="en-US" dirty="0">
              <a:ea typeface="Calibri"/>
              <a:cs typeface="Times New Roman"/>
            </a:endParaRPr>
          </a:p>
          <a:p>
            <a:pPr marL="0" marR="0">
              <a:lnSpc>
                <a:spcPct val="115000"/>
              </a:lnSpc>
              <a:spcBef>
                <a:spcPts val="0"/>
              </a:spcBef>
              <a:spcAft>
                <a:spcPts val="0"/>
              </a:spcAft>
            </a:pPr>
            <a:r>
              <a:rPr lang="en-US" i="1" dirty="0">
                <a:ea typeface="Calibri"/>
                <a:cs typeface="Times New Roman"/>
              </a:rPr>
              <a:t>If they turn aside, as did Solomon, to work contrary to God's designs, then the Lord cannot cooperate with them.--MS 58, 1904.</a:t>
            </a:r>
            <a:endParaRPr lang="en-US" dirty="0">
              <a:ea typeface="Calibri"/>
              <a:cs typeface="Times New Roman"/>
            </a:endParaRP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a typeface="Calibri"/>
                <a:cs typeface="Times New Roman"/>
              </a:rPr>
              <a:t>Facility</a:t>
            </a:r>
            <a:endParaRPr lang="en-US" dirty="0"/>
          </a:p>
        </p:txBody>
      </p:sp>
      <p:sp>
        <p:nvSpPr>
          <p:cNvPr id="3" name="Content Placeholder 2"/>
          <p:cNvSpPr>
            <a:spLocks noGrp="1"/>
          </p:cNvSpPr>
          <p:nvPr>
            <p:ph idx="1"/>
          </p:nvPr>
        </p:nvSpPr>
        <p:spPr>
          <a:xfrm>
            <a:off x="457200" y="1524000"/>
            <a:ext cx="8229600" cy="5029200"/>
          </a:xfrm>
        </p:spPr>
        <p:txBody>
          <a:bodyPr/>
          <a:lstStyle/>
          <a:p>
            <a:pPr marL="0" marR="0">
              <a:lnSpc>
                <a:spcPct val="115000"/>
              </a:lnSpc>
              <a:spcBef>
                <a:spcPts val="0"/>
              </a:spcBef>
              <a:spcAft>
                <a:spcPts val="0"/>
              </a:spcAft>
            </a:pPr>
            <a:r>
              <a:rPr lang="en-US" dirty="0">
                <a:ea typeface="Calibri"/>
                <a:cs typeface="Times New Roman"/>
              </a:rPr>
              <a:t>Start with what you have, grow as God blesses</a:t>
            </a:r>
          </a:p>
          <a:p>
            <a:pPr marL="0" marR="0">
              <a:lnSpc>
                <a:spcPct val="115000"/>
              </a:lnSpc>
              <a:spcBef>
                <a:spcPts val="0"/>
              </a:spcBef>
              <a:spcAft>
                <a:spcPts val="0"/>
              </a:spcAft>
            </a:pPr>
            <a:r>
              <a:rPr lang="en-US" dirty="0">
                <a:ea typeface="Calibri"/>
                <a:cs typeface="Times New Roman"/>
              </a:rPr>
              <a:t>you. When ready to expand, look for a facility that already has buildings and fruit orchards</a:t>
            </a:r>
          </a:p>
          <a:p>
            <a:pPr marL="0" marR="0">
              <a:lnSpc>
                <a:spcPct val="115000"/>
              </a:lnSpc>
              <a:spcBef>
                <a:spcPts val="0"/>
              </a:spcBef>
              <a:spcAft>
                <a:spcPts val="0"/>
              </a:spcAft>
            </a:pPr>
            <a:r>
              <a:rPr lang="en-US" dirty="0">
                <a:ea typeface="Calibri"/>
                <a:cs typeface="Times New Roman"/>
              </a:rPr>
              <a:t>Minimal-- extra bedroom</a:t>
            </a:r>
          </a:p>
          <a:p>
            <a:pPr marL="0" marR="0">
              <a:lnSpc>
                <a:spcPct val="115000"/>
              </a:lnSpc>
              <a:spcBef>
                <a:spcPts val="0"/>
              </a:spcBef>
              <a:spcAft>
                <a:spcPts val="0"/>
              </a:spcAft>
            </a:pPr>
            <a:r>
              <a:rPr lang="en-US" dirty="0">
                <a:ea typeface="Calibri"/>
                <a:cs typeface="Times New Roman"/>
              </a:rPr>
              <a:t>Keep things simple</a:t>
            </a:r>
          </a:p>
          <a:p>
            <a:pPr marL="0" marR="0">
              <a:lnSpc>
                <a:spcPct val="115000"/>
              </a:lnSpc>
              <a:spcBef>
                <a:spcPts val="0"/>
              </a:spcBef>
              <a:spcAft>
                <a:spcPts val="0"/>
              </a:spcAft>
            </a:pPr>
            <a:r>
              <a:rPr lang="en-US" dirty="0">
                <a:ea typeface="Calibri"/>
                <a:cs typeface="Times New Roman"/>
              </a:rPr>
              <a:t>Shun display</a:t>
            </a:r>
          </a:p>
          <a:p>
            <a:pPr marL="0" marR="0">
              <a:lnSpc>
                <a:spcPct val="115000"/>
              </a:lnSpc>
              <a:spcBef>
                <a:spcPts val="0"/>
              </a:spcBef>
              <a:spcAft>
                <a:spcPts val="0"/>
              </a:spcAft>
            </a:pPr>
            <a:r>
              <a:rPr lang="en-US" dirty="0">
                <a:ea typeface="Calibri"/>
                <a:cs typeface="Times New Roman"/>
              </a:rPr>
              <a:t>Clean, cheery, peaceful </a:t>
            </a:r>
          </a:p>
          <a:p>
            <a:endParaRPr lang="en-US" dirty="0"/>
          </a:p>
        </p:txBody>
      </p:sp>
      <p:pic>
        <p:nvPicPr>
          <p:cNvPr id="11266" name="Picture 2"/>
          <p:cNvPicPr>
            <a:picLocks noChangeAspect="1" noChangeArrowheads="1"/>
          </p:cNvPicPr>
          <p:nvPr/>
        </p:nvPicPr>
        <p:blipFill>
          <a:blip r:embed="rId2" cstate="print"/>
          <a:srcRect/>
          <a:stretch>
            <a:fillRect/>
          </a:stretch>
        </p:blipFill>
        <p:spPr bwMode="auto">
          <a:xfrm>
            <a:off x="5334000" y="3505200"/>
            <a:ext cx="2619375" cy="17430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Know you are called</a:t>
            </a:r>
            <a:endParaRPr lang="en-US" dirty="0"/>
          </a:p>
        </p:txBody>
      </p:sp>
      <p:sp>
        <p:nvSpPr>
          <p:cNvPr id="3" name="Content Placeholder 2"/>
          <p:cNvSpPr>
            <a:spLocks noGrp="1"/>
          </p:cNvSpPr>
          <p:nvPr>
            <p:ph idx="1"/>
          </p:nvPr>
        </p:nvSpPr>
        <p:spPr/>
        <p:txBody>
          <a:bodyPr/>
          <a:lstStyle/>
          <a:p>
            <a:r>
              <a:rPr lang="en-US" dirty="0" smtClean="0"/>
              <a:t>Through the scriptures, the Holy Spirit, providential working</a:t>
            </a:r>
          </a:p>
          <a:p>
            <a:r>
              <a:rPr lang="en-US" dirty="0" smtClean="0"/>
              <a:t>Much </a:t>
            </a:r>
            <a:r>
              <a:rPr lang="en-US" dirty="0"/>
              <a:t>prayer </a:t>
            </a:r>
            <a:endParaRPr lang="en-US" dirty="0" smtClean="0"/>
          </a:p>
          <a:p>
            <a:r>
              <a:rPr lang="en-US" dirty="0"/>
              <a:t>T</a:t>
            </a:r>
            <a:r>
              <a:rPr lang="en-US" dirty="0" smtClean="0"/>
              <a:t>ruly </a:t>
            </a:r>
            <a:r>
              <a:rPr lang="en-US" dirty="0"/>
              <a:t>converted</a:t>
            </a:r>
          </a:p>
          <a:p>
            <a:r>
              <a:rPr lang="en-US" dirty="0"/>
              <a:t>Long hours, little money, </a:t>
            </a:r>
            <a:endParaRPr lang="en-US" dirty="0" smtClean="0"/>
          </a:p>
          <a:p>
            <a:pPr>
              <a:buNone/>
            </a:pPr>
            <a:r>
              <a:rPr lang="en-US" dirty="0"/>
              <a:t> </a:t>
            </a:r>
            <a:r>
              <a:rPr lang="en-US" dirty="0" smtClean="0"/>
              <a:t>   but </a:t>
            </a:r>
            <a:r>
              <a:rPr lang="en-US" dirty="0"/>
              <a:t>very rewarding</a:t>
            </a:r>
          </a:p>
          <a:p>
            <a:endParaRPr lang="en-US" dirty="0"/>
          </a:p>
        </p:txBody>
      </p:sp>
      <p:pic>
        <p:nvPicPr>
          <p:cNvPr id="1026" name="Picture 2"/>
          <p:cNvPicPr>
            <a:picLocks noChangeAspect="1" noChangeArrowheads="1"/>
          </p:cNvPicPr>
          <p:nvPr/>
        </p:nvPicPr>
        <p:blipFill>
          <a:blip r:embed="rId2" cstate="print"/>
          <a:srcRect b="6833"/>
          <a:stretch>
            <a:fillRect/>
          </a:stretch>
        </p:blipFill>
        <p:spPr bwMode="auto">
          <a:xfrm>
            <a:off x="5562600" y="2362200"/>
            <a:ext cx="2695575" cy="394243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marL="0" marR="0">
              <a:lnSpc>
                <a:spcPct val="115000"/>
              </a:lnSpc>
              <a:spcBef>
                <a:spcPts val="0"/>
              </a:spcBef>
              <a:spcAft>
                <a:spcPts val="0"/>
              </a:spcAft>
            </a:pPr>
            <a:r>
              <a:rPr lang="en-US" i="1" dirty="0">
                <a:ea typeface="Calibri"/>
                <a:cs typeface="Times New Roman"/>
              </a:rPr>
              <a:t>If possible, properties on which there already are suitable buildings, or on which there are orchards in bearing should be purchased on which to establish schools. {2SAT 225.2}</a:t>
            </a:r>
            <a:endParaRPr lang="en-US" dirty="0">
              <a:ea typeface="Calibri"/>
              <a:cs typeface="Times New Roman"/>
            </a:endParaRPr>
          </a:p>
          <a:p>
            <a:pPr marL="0" marR="0">
              <a:lnSpc>
                <a:spcPct val="115000"/>
              </a:lnSpc>
              <a:spcBef>
                <a:spcPts val="0"/>
              </a:spcBef>
              <a:spcAft>
                <a:spcPts val="0"/>
              </a:spcAft>
            </a:pPr>
            <a:r>
              <a:rPr lang="en-US" i="1" dirty="0">
                <a:ea typeface="Calibri"/>
                <a:cs typeface="Times New Roman"/>
              </a:rPr>
              <a:t>Those whose affections are set on God will succeed... It is not ostentation, outward show, that gives a correct representation of the work that we, as God's chosen people, are to do. {7T 90.2}</a:t>
            </a:r>
            <a:endParaRPr lang="en-US" dirty="0">
              <a:ea typeface="Calibri"/>
              <a:cs typeface="Times New Roman"/>
            </a:endParaRP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a typeface="Calibri"/>
                <a:cs typeface="Times New Roman"/>
              </a:rPr>
              <a:t>Equipment needed</a:t>
            </a:r>
            <a:r>
              <a:rPr lang="en-US" dirty="0">
                <a:ea typeface="Calibri"/>
                <a:cs typeface="Times New Roman"/>
              </a:rPr>
              <a:t/>
            </a:r>
            <a:br>
              <a:rPr lang="en-US" dirty="0">
                <a:ea typeface="Calibri"/>
                <a:cs typeface="Times New Roman"/>
              </a:rPr>
            </a:br>
            <a:endParaRPr lang="en-US" dirty="0"/>
          </a:p>
        </p:txBody>
      </p:sp>
      <p:sp>
        <p:nvSpPr>
          <p:cNvPr id="3" name="Content Placeholder 2"/>
          <p:cNvSpPr>
            <a:spLocks noGrp="1"/>
          </p:cNvSpPr>
          <p:nvPr>
            <p:ph idx="1"/>
          </p:nvPr>
        </p:nvSpPr>
        <p:spPr>
          <a:xfrm>
            <a:off x="457200" y="1143000"/>
            <a:ext cx="8229600" cy="5181600"/>
          </a:xfrm>
        </p:spPr>
        <p:txBody>
          <a:bodyPr>
            <a:normAutofit fontScale="92500"/>
          </a:bodyPr>
          <a:lstStyle/>
          <a:p>
            <a:pPr marL="0" marR="0">
              <a:lnSpc>
                <a:spcPct val="115000"/>
              </a:lnSpc>
              <a:spcBef>
                <a:spcPts val="0"/>
              </a:spcBef>
              <a:spcAft>
                <a:spcPts val="0"/>
              </a:spcAft>
            </a:pPr>
            <a:r>
              <a:rPr lang="en-US" dirty="0">
                <a:ea typeface="Calibri"/>
                <a:cs typeface="Times New Roman"/>
              </a:rPr>
              <a:t>Rooms for employees, interns, guests</a:t>
            </a:r>
          </a:p>
          <a:p>
            <a:pPr marL="0" marR="0">
              <a:lnSpc>
                <a:spcPct val="115000"/>
              </a:lnSpc>
              <a:spcBef>
                <a:spcPts val="0"/>
              </a:spcBef>
              <a:spcAft>
                <a:spcPts val="0"/>
              </a:spcAft>
            </a:pPr>
            <a:r>
              <a:rPr lang="en-US" dirty="0">
                <a:ea typeface="Calibri"/>
                <a:cs typeface="Times New Roman"/>
              </a:rPr>
              <a:t>Bathtub, (prefer whirlpool), shower, towels, microwave for heating fomentations, basins, electric teapot, </a:t>
            </a:r>
            <a:r>
              <a:rPr lang="en-US" dirty="0" smtClean="0">
                <a:ea typeface="Calibri"/>
                <a:cs typeface="Times New Roman"/>
              </a:rPr>
              <a:t>kitchen supplies, computer </a:t>
            </a:r>
            <a:r>
              <a:rPr lang="en-US" dirty="0">
                <a:ea typeface="Calibri"/>
                <a:cs typeface="Times New Roman"/>
              </a:rPr>
              <a:t>and projector.</a:t>
            </a:r>
          </a:p>
          <a:p>
            <a:pPr marL="0" marR="0">
              <a:lnSpc>
                <a:spcPct val="115000"/>
              </a:lnSpc>
              <a:spcBef>
                <a:spcPts val="0"/>
              </a:spcBef>
              <a:spcAft>
                <a:spcPts val="0"/>
              </a:spcAft>
            </a:pPr>
            <a:r>
              <a:rPr lang="en-US" dirty="0">
                <a:ea typeface="Calibri"/>
                <a:cs typeface="Times New Roman"/>
              </a:rPr>
              <a:t>In sanitarium, need two treatment rooms, one for male and one for female. Plan ahead for expansion by make them big enough and private for more than one treatment to be given at the same time.</a:t>
            </a:r>
          </a:p>
          <a:p>
            <a:endParaRPr lang="en-US" dirty="0"/>
          </a:p>
        </p:txBody>
      </p:sp>
      <p:pic>
        <p:nvPicPr>
          <p:cNvPr id="12290" name="Picture 2"/>
          <p:cNvPicPr>
            <a:picLocks noChangeAspect="1" noChangeArrowheads="1"/>
          </p:cNvPicPr>
          <p:nvPr/>
        </p:nvPicPr>
        <p:blipFill>
          <a:blip r:embed="rId2" cstate="print"/>
          <a:srcRect/>
          <a:stretch>
            <a:fillRect/>
          </a:stretch>
        </p:blipFill>
        <p:spPr bwMode="auto">
          <a:xfrm>
            <a:off x="7391400" y="0"/>
            <a:ext cx="1752600" cy="1744811"/>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19800"/>
          </a:xfrm>
        </p:spPr>
        <p:txBody>
          <a:bodyPr>
            <a:normAutofit fontScale="92500" lnSpcReduction="20000"/>
          </a:bodyPr>
          <a:lstStyle/>
          <a:p>
            <a:pPr marL="0" marR="0">
              <a:lnSpc>
                <a:spcPct val="115000"/>
              </a:lnSpc>
              <a:spcBef>
                <a:spcPts val="0"/>
              </a:spcBef>
              <a:spcAft>
                <a:spcPts val="0"/>
              </a:spcAft>
            </a:pPr>
            <a:r>
              <a:rPr lang="en-US" i="1" dirty="0">
                <a:ea typeface="Calibri"/>
                <a:cs typeface="Times New Roman"/>
              </a:rPr>
              <a:t>If the iron be blunt, and he do not whet the edge, then must he put to more strength: but wisdom is profitable to </a:t>
            </a:r>
            <a:r>
              <a:rPr lang="en-US" i="1" dirty="0" smtClean="0">
                <a:ea typeface="Calibri"/>
                <a:cs typeface="Times New Roman"/>
              </a:rPr>
              <a:t>direct. </a:t>
            </a:r>
            <a:r>
              <a:rPr lang="en-US" i="1" dirty="0" err="1" smtClean="0">
                <a:ea typeface="Calibri"/>
                <a:cs typeface="Times New Roman"/>
              </a:rPr>
              <a:t>Ecc</a:t>
            </a:r>
            <a:r>
              <a:rPr lang="en-US" i="1" dirty="0" smtClean="0">
                <a:ea typeface="Calibri"/>
                <a:cs typeface="Times New Roman"/>
              </a:rPr>
              <a:t> 10:10 </a:t>
            </a:r>
            <a:endParaRPr lang="en-US" dirty="0">
              <a:ea typeface="Calibri"/>
              <a:cs typeface="Times New Roman"/>
            </a:endParaRPr>
          </a:p>
          <a:p>
            <a:pPr marL="0" marR="0">
              <a:lnSpc>
                <a:spcPct val="115000"/>
              </a:lnSpc>
              <a:spcBef>
                <a:spcPts val="0"/>
              </a:spcBef>
              <a:spcAft>
                <a:spcPts val="0"/>
              </a:spcAft>
            </a:pPr>
            <a:r>
              <a:rPr lang="en-US" i="1" dirty="0">
                <a:ea typeface="Calibri"/>
                <a:cs typeface="Times New Roman"/>
              </a:rPr>
              <a:t>But my God shall supply all your need according to his riches in glory by Christ Jesus. Phil 4:19</a:t>
            </a:r>
            <a:endParaRPr lang="en-US" dirty="0">
              <a:ea typeface="Calibri"/>
              <a:cs typeface="Times New Roman"/>
            </a:endParaRPr>
          </a:p>
          <a:p>
            <a:pPr marL="0" marR="0">
              <a:lnSpc>
                <a:spcPct val="115000"/>
              </a:lnSpc>
              <a:spcBef>
                <a:spcPts val="0"/>
              </a:spcBef>
              <a:spcAft>
                <a:spcPts val="0"/>
              </a:spcAft>
            </a:pPr>
            <a:r>
              <a:rPr lang="en-US" i="1" dirty="0">
                <a:ea typeface="Calibri"/>
                <a:cs typeface="Times New Roman"/>
              </a:rPr>
              <a:t>Wealth or high position, costly equipment, architecture or furnishings, are not essential to the advancement of the work of God; neither are achievements that win applause from men and administer to vanity. MH37</a:t>
            </a:r>
            <a:endParaRPr lang="en-US" dirty="0">
              <a:ea typeface="Calibri"/>
              <a:cs typeface="Times New Roman"/>
            </a:endParaRPr>
          </a:p>
          <a:p>
            <a:pPr marL="0" marR="0">
              <a:lnSpc>
                <a:spcPct val="115000"/>
              </a:lnSpc>
              <a:spcBef>
                <a:spcPts val="0"/>
              </a:spcBef>
              <a:spcAft>
                <a:spcPts val="0"/>
              </a:spcAft>
            </a:pPr>
            <a:r>
              <a:rPr lang="en-US" i="1" dirty="0">
                <a:ea typeface="Calibri"/>
                <a:cs typeface="Times New Roman"/>
              </a:rPr>
              <a:t>The Lord is glorified when the equipment and workings of an institution show good judgment.  {</a:t>
            </a:r>
            <a:r>
              <a:rPr lang="en-US" i="1" dirty="0" err="1">
                <a:ea typeface="Calibri"/>
                <a:cs typeface="Times New Roman"/>
              </a:rPr>
              <a:t>NebRep</a:t>
            </a:r>
            <a:r>
              <a:rPr lang="en-US" i="1" dirty="0">
                <a:ea typeface="Calibri"/>
                <a:cs typeface="Times New Roman"/>
              </a:rPr>
              <a:t>, February 28, 1905</a:t>
            </a:r>
            <a:endParaRPr lang="en-US" dirty="0">
              <a:ea typeface="Calibri"/>
              <a:cs typeface="Times New Roman"/>
            </a:endParaRP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a typeface="Calibri"/>
                <a:cs typeface="Times New Roman"/>
              </a:rPr>
              <a:t>Standards, Guidelines</a:t>
            </a:r>
            <a:r>
              <a:rPr lang="en-US" dirty="0">
                <a:ea typeface="Calibri"/>
                <a:cs typeface="Times New Roman"/>
              </a:rPr>
              <a:t/>
            </a:r>
            <a:br>
              <a:rPr lang="en-US" dirty="0">
                <a:ea typeface="Calibri"/>
                <a:cs typeface="Times New Roman"/>
              </a:rPr>
            </a:br>
            <a:endParaRPr lang="en-US" dirty="0"/>
          </a:p>
        </p:txBody>
      </p:sp>
      <p:sp>
        <p:nvSpPr>
          <p:cNvPr id="3" name="Content Placeholder 2"/>
          <p:cNvSpPr>
            <a:spLocks noGrp="1"/>
          </p:cNvSpPr>
          <p:nvPr>
            <p:ph idx="1"/>
          </p:nvPr>
        </p:nvSpPr>
        <p:spPr/>
        <p:txBody>
          <a:bodyPr/>
          <a:lstStyle/>
          <a:p>
            <a:r>
              <a:rPr lang="en-US" sz="4000" dirty="0">
                <a:ea typeface="Calibri"/>
                <a:cs typeface="Times New Roman"/>
              </a:rPr>
              <a:t>All guidelines based on Bible and writings of EG White</a:t>
            </a:r>
          </a:p>
          <a:p>
            <a:endParaRPr lang="en-US" dirty="0"/>
          </a:p>
        </p:txBody>
      </p:sp>
      <p:pic>
        <p:nvPicPr>
          <p:cNvPr id="13316" name="Picture 4"/>
          <p:cNvPicPr>
            <a:picLocks noChangeAspect="1" noChangeArrowheads="1"/>
          </p:cNvPicPr>
          <p:nvPr/>
        </p:nvPicPr>
        <p:blipFill>
          <a:blip r:embed="rId2" cstate="print"/>
          <a:srcRect/>
          <a:stretch>
            <a:fillRect/>
          </a:stretch>
        </p:blipFill>
        <p:spPr bwMode="auto">
          <a:xfrm>
            <a:off x="1752600" y="3200400"/>
            <a:ext cx="2466975" cy="1847850"/>
          </a:xfrm>
          <a:prstGeom prst="rect">
            <a:avLst/>
          </a:prstGeom>
          <a:noFill/>
          <a:ln w="9525">
            <a:noFill/>
            <a:miter lim="800000"/>
            <a:headEnd/>
            <a:tailEnd/>
          </a:ln>
        </p:spPr>
      </p:pic>
      <p:pic>
        <p:nvPicPr>
          <p:cNvPr id="13317" name="Picture 5"/>
          <p:cNvPicPr>
            <a:picLocks noChangeAspect="1" noChangeArrowheads="1"/>
          </p:cNvPicPr>
          <p:nvPr/>
        </p:nvPicPr>
        <p:blipFill>
          <a:blip r:embed="rId3" cstate="print"/>
          <a:srcRect/>
          <a:stretch>
            <a:fillRect/>
          </a:stretch>
        </p:blipFill>
        <p:spPr bwMode="auto">
          <a:xfrm>
            <a:off x="5638800" y="2590800"/>
            <a:ext cx="2360177" cy="2667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257800"/>
          </a:xfrm>
        </p:spPr>
        <p:txBody>
          <a:bodyPr/>
          <a:lstStyle/>
          <a:p>
            <a:r>
              <a:rPr lang="en-US" dirty="0">
                <a:ea typeface="Calibri"/>
                <a:cs typeface="Times New Roman"/>
              </a:rPr>
              <a:t>Specific areas: Finances, food details (% raw, sugar, oil, fruit mixed with vegetable, analogues, gluten, yeast flakes, # meals served each day…all can bring controversy), same gender treating same gender, dress code (length of dresses, neckline, form fitting, shoe type, appropriate male dress), hours of operation.</a:t>
            </a:r>
          </a:p>
          <a:p>
            <a:endParaRPr lang="en-US" dirty="0"/>
          </a:p>
        </p:txBody>
      </p:sp>
      <p:pic>
        <p:nvPicPr>
          <p:cNvPr id="14338" name="Picture 2"/>
          <p:cNvPicPr>
            <a:picLocks noChangeAspect="1" noChangeArrowheads="1"/>
          </p:cNvPicPr>
          <p:nvPr/>
        </p:nvPicPr>
        <p:blipFill>
          <a:blip r:embed="rId2" cstate="print"/>
          <a:srcRect/>
          <a:stretch>
            <a:fillRect/>
          </a:stretch>
        </p:blipFill>
        <p:spPr bwMode="auto">
          <a:xfrm>
            <a:off x="0" y="0"/>
            <a:ext cx="1219200" cy="1219200"/>
          </a:xfrm>
          <a:prstGeom prst="rect">
            <a:avLst/>
          </a:prstGeom>
          <a:noFill/>
          <a:ln w="9525">
            <a:noFill/>
            <a:miter lim="800000"/>
            <a:headEnd/>
            <a:tailEnd/>
          </a:ln>
        </p:spPr>
      </p:pic>
      <p:pic>
        <p:nvPicPr>
          <p:cNvPr id="14339" name="Picture 3"/>
          <p:cNvPicPr>
            <a:picLocks noChangeAspect="1" noChangeArrowheads="1"/>
          </p:cNvPicPr>
          <p:nvPr/>
        </p:nvPicPr>
        <p:blipFill>
          <a:blip r:embed="rId3" cstate="print"/>
          <a:srcRect/>
          <a:stretch>
            <a:fillRect/>
          </a:stretch>
        </p:blipFill>
        <p:spPr bwMode="auto">
          <a:xfrm>
            <a:off x="7762875" y="0"/>
            <a:ext cx="1381125" cy="1381125"/>
          </a:xfrm>
          <a:prstGeom prst="rect">
            <a:avLst/>
          </a:prstGeom>
          <a:noFill/>
          <a:ln w="9525">
            <a:noFill/>
            <a:miter lim="800000"/>
            <a:headEnd/>
            <a:tailEnd/>
          </a:ln>
        </p:spPr>
      </p:pic>
      <p:pic>
        <p:nvPicPr>
          <p:cNvPr id="14340" name="Picture 4"/>
          <p:cNvPicPr>
            <a:picLocks noChangeAspect="1" noChangeArrowheads="1"/>
          </p:cNvPicPr>
          <p:nvPr/>
        </p:nvPicPr>
        <p:blipFill>
          <a:blip r:embed="rId4" cstate="print"/>
          <a:srcRect/>
          <a:stretch>
            <a:fillRect/>
          </a:stretch>
        </p:blipFill>
        <p:spPr bwMode="auto">
          <a:xfrm>
            <a:off x="0" y="5372100"/>
            <a:ext cx="1524000" cy="1485900"/>
          </a:xfrm>
          <a:prstGeom prst="rect">
            <a:avLst/>
          </a:prstGeom>
          <a:noFill/>
          <a:ln w="9525">
            <a:noFill/>
            <a:miter lim="800000"/>
            <a:headEnd/>
            <a:tailEnd/>
          </a:ln>
        </p:spPr>
      </p:pic>
      <p:pic>
        <p:nvPicPr>
          <p:cNvPr id="7" name="Picture 6"/>
          <p:cNvPicPr>
            <a:picLocks noChangeAspect="1" noChangeArrowheads="1"/>
          </p:cNvPicPr>
          <p:nvPr/>
        </p:nvPicPr>
        <p:blipFill>
          <a:blip r:embed="rId5" cstate="print"/>
          <a:srcRect/>
          <a:stretch>
            <a:fillRect/>
          </a:stretch>
        </p:blipFill>
        <p:spPr bwMode="auto">
          <a:xfrm>
            <a:off x="7978140" y="4267200"/>
            <a:ext cx="1165860" cy="2590800"/>
          </a:xfrm>
          <a:prstGeom prst="rect">
            <a:avLst/>
          </a:prstGeom>
          <a:noFill/>
          <a:ln w="9525">
            <a:noFill/>
            <a:miter lim="800000"/>
            <a:headEnd/>
            <a:tailEnd/>
          </a:ln>
        </p:spPr>
      </p:pic>
      <p:pic>
        <p:nvPicPr>
          <p:cNvPr id="8" name="Picture 5"/>
          <p:cNvPicPr>
            <a:picLocks noChangeAspect="1" noChangeArrowheads="1"/>
          </p:cNvPicPr>
          <p:nvPr/>
        </p:nvPicPr>
        <p:blipFill>
          <a:blip r:embed="rId6" cstate="print"/>
          <a:srcRect/>
          <a:stretch>
            <a:fillRect/>
          </a:stretch>
        </p:blipFill>
        <p:spPr bwMode="auto">
          <a:xfrm>
            <a:off x="9525000" y="2971800"/>
            <a:ext cx="1032190" cy="2695575"/>
          </a:xfrm>
          <a:prstGeom prst="rect">
            <a:avLst/>
          </a:prstGeom>
          <a:noFill/>
          <a:ln w="9525">
            <a:noFill/>
            <a:miter lim="800000"/>
            <a:headEnd/>
            <a:tailEnd/>
          </a:ln>
        </p:spPr>
      </p:pic>
      <p:pic>
        <p:nvPicPr>
          <p:cNvPr id="9" name="Picture 4"/>
          <p:cNvPicPr>
            <a:picLocks noChangeAspect="1" noChangeArrowheads="1"/>
          </p:cNvPicPr>
          <p:nvPr/>
        </p:nvPicPr>
        <p:blipFill>
          <a:blip r:embed="rId7" cstate="print"/>
          <a:srcRect/>
          <a:stretch>
            <a:fillRect/>
          </a:stretch>
        </p:blipFill>
        <p:spPr bwMode="auto">
          <a:xfrm>
            <a:off x="3810000" y="5105400"/>
            <a:ext cx="1524000" cy="15240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marR="0">
              <a:lnSpc>
                <a:spcPct val="115000"/>
              </a:lnSpc>
              <a:spcBef>
                <a:spcPts val="0"/>
              </a:spcBef>
              <a:spcAft>
                <a:spcPts val="0"/>
              </a:spcAft>
            </a:pPr>
            <a:r>
              <a:rPr lang="en-US" sz="3600" dirty="0">
                <a:ea typeface="Calibri"/>
                <a:cs typeface="Times New Roman"/>
              </a:rPr>
              <a:t>Form a board (uneven #, 5 is a good </a:t>
            </a:r>
            <a:r>
              <a:rPr lang="en-US" sz="3600" dirty="0" smtClean="0">
                <a:ea typeface="Calibri"/>
                <a:cs typeface="Times New Roman"/>
              </a:rPr>
              <a:t>            number </a:t>
            </a:r>
            <a:r>
              <a:rPr lang="en-US" sz="3600" dirty="0">
                <a:ea typeface="Calibri"/>
                <a:cs typeface="Times New Roman"/>
              </a:rPr>
              <a:t>for a small center)</a:t>
            </a:r>
          </a:p>
          <a:p>
            <a:pPr marL="0" marR="0">
              <a:lnSpc>
                <a:spcPct val="115000"/>
              </a:lnSpc>
              <a:spcBef>
                <a:spcPts val="0"/>
              </a:spcBef>
              <a:spcAft>
                <a:spcPts val="0"/>
              </a:spcAft>
            </a:pPr>
            <a:r>
              <a:rPr lang="en-US" sz="3600" dirty="0">
                <a:ea typeface="Calibri"/>
                <a:cs typeface="Times New Roman"/>
              </a:rPr>
              <a:t>Develop a mission statement</a:t>
            </a:r>
          </a:p>
          <a:p>
            <a:r>
              <a:rPr lang="en-US" sz="3600" dirty="0">
                <a:ea typeface="Calibri"/>
                <a:cs typeface="Times New Roman"/>
              </a:rPr>
              <a:t>Develop a logo</a:t>
            </a:r>
            <a:endParaRPr lang="en-US" sz="3600" dirty="0"/>
          </a:p>
        </p:txBody>
      </p:sp>
      <p:pic>
        <p:nvPicPr>
          <p:cNvPr id="15362" name="Picture 2"/>
          <p:cNvPicPr>
            <a:picLocks noChangeAspect="1" noChangeArrowheads="1"/>
          </p:cNvPicPr>
          <p:nvPr/>
        </p:nvPicPr>
        <p:blipFill>
          <a:blip r:embed="rId2" cstate="print"/>
          <a:srcRect/>
          <a:stretch>
            <a:fillRect/>
          </a:stretch>
        </p:blipFill>
        <p:spPr bwMode="auto">
          <a:xfrm>
            <a:off x="4953000" y="3718795"/>
            <a:ext cx="4191001" cy="313920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486400"/>
          </a:xfrm>
        </p:spPr>
        <p:txBody>
          <a:bodyPr>
            <a:normAutofit/>
          </a:bodyPr>
          <a:lstStyle/>
          <a:p>
            <a:pPr marL="0" marR="0">
              <a:lnSpc>
                <a:spcPct val="115000"/>
              </a:lnSpc>
              <a:spcBef>
                <a:spcPts val="0"/>
              </a:spcBef>
              <a:spcAft>
                <a:spcPts val="0"/>
              </a:spcAft>
            </a:pPr>
            <a:r>
              <a:rPr lang="en-US" i="1" dirty="0">
                <a:ea typeface="Calibri"/>
                <a:cs typeface="Times New Roman"/>
              </a:rPr>
              <a:t>But this thing commanded I them, saying, Obey my voice, and I will be your God, and ye shall be my people: and walk ye in all the ways that I have commanded you, that it may be well unto you</a:t>
            </a:r>
            <a:r>
              <a:rPr lang="en-US" i="1" dirty="0" smtClean="0">
                <a:ea typeface="Calibri"/>
                <a:cs typeface="Times New Roman"/>
              </a:rPr>
              <a:t>. </a:t>
            </a:r>
            <a:r>
              <a:rPr lang="en-US" i="1" dirty="0" err="1" smtClean="0">
                <a:ea typeface="Calibri"/>
                <a:cs typeface="Times New Roman"/>
              </a:rPr>
              <a:t>Jere</a:t>
            </a:r>
            <a:r>
              <a:rPr lang="en-US" i="1" dirty="0" smtClean="0">
                <a:ea typeface="Calibri"/>
                <a:cs typeface="Times New Roman"/>
              </a:rPr>
              <a:t> 7:23</a:t>
            </a:r>
            <a:r>
              <a:rPr lang="en-US" b="1" i="1" u="sng" dirty="0" smtClean="0">
                <a:ea typeface="Calibri"/>
                <a:cs typeface="Times New Roman"/>
              </a:rPr>
              <a:t> </a:t>
            </a:r>
            <a:endParaRPr lang="en-US" dirty="0">
              <a:ea typeface="Calibri"/>
              <a:cs typeface="Times New Roman"/>
            </a:endParaRPr>
          </a:p>
          <a:p>
            <a:pPr marL="0" marR="0">
              <a:lnSpc>
                <a:spcPct val="115000"/>
              </a:lnSpc>
              <a:spcBef>
                <a:spcPts val="0"/>
              </a:spcBef>
              <a:spcAft>
                <a:spcPts val="0"/>
              </a:spcAft>
            </a:pPr>
            <a:r>
              <a:rPr lang="en-US" i="1" dirty="0">
                <a:ea typeface="Calibri"/>
                <a:cs typeface="Times New Roman"/>
              </a:rPr>
              <a:t>We may all do a good work in blessing others, if we will seek counsel of God, and follow on in obedience and faith. LHU176</a:t>
            </a:r>
            <a:endParaRPr lang="en-US" dirty="0">
              <a:ea typeface="Calibri"/>
              <a:cs typeface="Times New Roman"/>
            </a:endParaRP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a typeface="Calibri"/>
                <a:cs typeface="Times New Roman"/>
              </a:rPr>
              <a:t>Employees</a:t>
            </a:r>
            <a:r>
              <a:rPr lang="en-US" dirty="0">
                <a:ea typeface="Calibri"/>
                <a:cs typeface="Times New Roman"/>
              </a:rPr>
              <a:t/>
            </a:r>
            <a:br>
              <a:rPr lang="en-US" dirty="0">
                <a:ea typeface="Calibri"/>
                <a:cs typeface="Times New Roman"/>
              </a:rPr>
            </a:br>
            <a:endParaRPr lang="en-US" dirty="0"/>
          </a:p>
        </p:txBody>
      </p:sp>
      <p:sp>
        <p:nvSpPr>
          <p:cNvPr id="3" name="Content Placeholder 2"/>
          <p:cNvSpPr>
            <a:spLocks noGrp="1"/>
          </p:cNvSpPr>
          <p:nvPr>
            <p:ph idx="1"/>
          </p:nvPr>
        </p:nvSpPr>
        <p:spPr>
          <a:xfrm>
            <a:off x="457200" y="1752600"/>
            <a:ext cx="8229600" cy="5105400"/>
          </a:xfrm>
        </p:spPr>
        <p:txBody>
          <a:bodyPr>
            <a:normAutofit/>
          </a:bodyPr>
          <a:lstStyle/>
          <a:p>
            <a:r>
              <a:rPr lang="en-US" dirty="0">
                <a:ea typeface="Calibri"/>
                <a:cs typeface="Times New Roman"/>
              </a:rPr>
              <a:t>If you will be hiring employees, screen them well, pray much. Do not be tempted to hire someone you are not sure of just because you need to fill a position. It is better to get a converted worker than someone who is not, but who has worldly credentials: MD, RN, LMT… Medical missionary work is a simple work. Workers who are obedient to God and willing to be lead by Him are what you are looking for. </a:t>
            </a:r>
          </a:p>
          <a:p>
            <a:endParaRPr lang="en-US" dirty="0"/>
          </a:p>
        </p:txBody>
      </p:sp>
      <p:pic>
        <p:nvPicPr>
          <p:cNvPr id="16386" name="Picture 2"/>
          <p:cNvPicPr>
            <a:picLocks noChangeAspect="1" noChangeArrowheads="1"/>
          </p:cNvPicPr>
          <p:nvPr/>
        </p:nvPicPr>
        <p:blipFill>
          <a:blip r:embed="rId3" cstate="print"/>
          <a:srcRect/>
          <a:stretch>
            <a:fillRect/>
          </a:stretch>
        </p:blipFill>
        <p:spPr bwMode="auto">
          <a:xfrm>
            <a:off x="6677025" y="0"/>
            <a:ext cx="2466975" cy="18478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r>
              <a:rPr lang="en-US" sz="3600" i="1" dirty="0">
                <a:ea typeface="Calibri"/>
                <a:cs typeface="Times New Roman"/>
              </a:rPr>
              <a:t>He that is faithful in that which is least is faithful also in much: and he that is unjust in the least is unjust also in much</a:t>
            </a:r>
            <a:r>
              <a:rPr lang="en-US" sz="3600" i="1" dirty="0" smtClean="0">
                <a:ea typeface="Calibri"/>
                <a:cs typeface="Times New Roman"/>
              </a:rPr>
              <a:t>. Luke 16:10 </a:t>
            </a:r>
            <a:endParaRPr lang="en-US" sz="3600" dirty="0">
              <a:ea typeface="Calibri"/>
              <a:cs typeface="Times New Roman"/>
            </a:endParaRPr>
          </a:p>
          <a:p>
            <a:r>
              <a:rPr lang="en-US" sz="3600" i="1" dirty="0">
                <a:ea typeface="Calibri"/>
                <a:cs typeface="Times New Roman"/>
              </a:rPr>
              <a:t>The Lord calls for consecrated workers. He has no use for the half-hearted lovers of pleasure more than lovers of God.  {6MR 226.1}  </a:t>
            </a:r>
            <a:endParaRPr lang="en-US" sz="3600" dirty="0">
              <a:ea typeface="Calibri"/>
              <a:cs typeface="Times New Roman"/>
            </a:endParaRP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a typeface="Calibri"/>
                <a:cs typeface="Times New Roman"/>
              </a:rPr>
              <a:t>Seminars</a:t>
            </a:r>
            <a:r>
              <a:rPr lang="en-US" dirty="0">
                <a:ea typeface="Calibri"/>
                <a:cs typeface="Times New Roman"/>
              </a:rPr>
              <a:t/>
            </a:r>
            <a:br>
              <a:rPr lang="en-US" dirty="0">
                <a:ea typeface="Calibri"/>
                <a:cs typeface="Times New Roman"/>
              </a:rPr>
            </a:br>
            <a:endParaRPr lang="en-US" dirty="0"/>
          </a:p>
        </p:txBody>
      </p:sp>
      <p:sp>
        <p:nvSpPr>
          <p:cNvPr id="3" name="Content Placeholder 2"/>
          <p:cNvSpPr>
            <a:spLocks noGrp="1"/>
          </p:cNvSpPr>
          <p:nvPr>
            <p:ph idx="1"/>
          </p:nvPr>
        </p:nvSpPr>
        <p:spPr>
          <a:xfrm>
            <a:off x="457200" y="914400"/>
            <a:ext cx="8229600" cy="5059363"/>
          </a:xfrm>
        </p:spPr>
        <p:txBody>
          <a:bodyPr/>
          <a:lstStyle/>
          <a:p>
            <a:pPr marL="0" marR="0">
              <a:lnSpc>
                <a:spcPct val="115000"/>
              </a:lnSpc>
              <a:spcBef>
                <a:spcPts val="0"/>
              </a:spcBef>
              <a:spcAft>
                <a:spcPts val="0"/>
              </a:spcAft>
            </a:pPr>
            <a:r>
              <a:rPr lang="en-US" dirty="0">
                <a:ea typeface="Calibri"/>
                <a:cs typeface="Times New Roman"/>
              </a:rPr>
              <a:t>There are many good seminars available. Dr Mark Sandoval, John Clark, Neil </a:t>
            </a:r>
            <a:r>
              <a:rPr lang="en-US" dirty="0" err="1">
                <a:ea typeface="Calibri"/>
                <a:cs typeface="Times New Roman"/>
              </a:rPr>
              <a:t>Nedley</a:t>
            </a:r>
            <a:r>
              <a:rPr lang="en-US" dirty="0">
                <a:ea typeface="Calibri"/>
                <a:cs typeface="Times New Roman"/>
              </a:rPr>
              <a:t>, Abundant Living, Walter </a:t>
            </a:r>
            <a:r>
              <a:rPr lang="en-US" dirty="0" err="1">
                <a:ea typeface="Calibri"/>
                <a:cs typeface="Times New Roman"/>
              </a:rPr>
              <a:t>Veith</a:t>
            </a:r>
            <a:r>
              <a:rPr lang="en-US" dirty="0">
                <a:ea typeface="Calibri"/>
                <a:cs typeface="Times New Roman"/>
              </a:rPr>
              <a:t>, Vicki Griffin, Dr Wes Youngberg, Rob McClintock, and others.</a:t>
            </a:r>
          </a:p>
          <a:p>
            <a:pPr marL="0" marR="0">
              <a:lnSpc>
                <a:spcPct val="115000"/>
              </a:lnSpc>
              <a:spcBef>
                <a:spcPts val="0"/>
              </a:spcBef>
              <a:spcAft>
                <a:spcPts val="0"/>
              </a:spcAft>
            </a:pPr>
            <a:r>
              <a:rPr lang="en-US" dirty="0">
                <a:ea typeface="Calibri"/>
                <a:cs typeface="Times New Roman"/>
              </a:rPr>
              <a:t>Start by using some of these.</a:t>
            </a:r>
          </a:p>
          <a:p>
            <a:r>
              <a:rPr lang="en-US" dirty="0">
                <a:ea typeface="Calibri"/>
                <a:cs typeface="Times New Roman"/>
              </a:rPr>
              <a:t>Contact other Medial Missionaries, they will be glad to share materials with you.</a:t>
            </a:r>
            <a:br>
              <a:rPr lang="en-US" dirty="0">
                <a:ea typeface="Calibri"/>
                <a:cs typeface="Times New Roman"/>
              </a:rPr>
            </a:br>
            <a:endParaRPr lang="en-US" dirty="0"/>
          </a:p>
        </p:txBody>
      </p:sp>
      <p:pic>
        <p:nvPicPr>
          <p:cNvPr id="17410" name="Picture 2"/>
          <p:cNvPicPr>
            <a:picLocks noChangeAspect="1" noChangeArrowheads="1"/>
          </p:cNvPicPr>
          <p:nvPr/>
        </p:nvPicPr>
        <p:blipFill>
          <a:blip r:embed="rId3" cstate="print"/>
          <a:srcRect/>
          <a:stretch>
            <a:fillRect/>
          </a:stretch>
        </p:blipFill>
        <p:spPr bwMode="auto">
          <a:xfrm>
            <a:off x="3352800" y="5038725"/>
            <a:ext cx="2514600" cy="18192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525963"/>
          </a:xfrm>
        </p:spPr>
        <p:txBody>
          <a:bodyPr>
            <a:normAutofit/>
          </a:bodyPr>
          <a:lstStyle/>
          <a:p>
            <a:r>
              <a:rPr lang="en-US" sz="3600" i="1" dirty="0"/>
              <a:t>Faithful is he that </a:t>
            </a:r>
            <a:r>
              <a:rPr lang="en-US" sz="3600" i="1" dirty="0" err="1"/>
              <a:t>calleth</a:t>
            </a:r>
            <a:r>
              <a:rPr lang="en-US" sz="3600" i="1" dirty="0"/>
              <a:t> you, who also will do it</a:t>
            </a:r>
            <a:r>
              <a:rPr lang="en-US" sz="3600" i="1" dirty="0" smtClean="0"/>
              <a:t>. 1Thess 5:24</a:t>
            </a:r>
            <a:endParaRPr lang="en-US" sz="3600" dirty="0"/>
          </a:p>
          <a:p>
            <a:r>
              <a:rPr lang="en-US" sz="3600" i="1" dirty="0"/>
              <a:t>No man is called by God, in the use of the talents entrusted to him, to lay off his individual responsibility that another man may do his trading for him. {TDG 286.3}  </a:t>
            </a:r>
            <a:endParaRPr lang="en-US" sz="3600" dirty="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lstStyle/>
          <a:p>
            <a:pPr marL="0" marR="0">
              <a:lnSpc>
                <a:spcPct val="115000"/>
              </a:lnSpc>
              <a:spcBef>
                <a:spcPts val="0"/>
              </a:spcBef>
              <a:spcAft>
                <a:spcPts val="0"/>
              </a:spcAft>
            </a:pPr>
            <a:r>
              <a:rPr lang="en-US" sz="3600" i="1" dirty="0">
                <a:ea typeface="Calibri"/>
                <a:cs typeface="Times New Roman"/>
              </a:rPr>
              <a:t>Teaching them to observe all things whatsoever I have commanded you: and, lo, I am with you always, even unto the end of the world. </a:t>
            </a:r>
            <a:r>
              <a:rPr lang="en-US" sz="3600" i="1" dirty="0" smtClean="0">
                <a:ea typeface="Calibri"/>
                <a:cs typeface="Times New Roman"/>
              </a:rPr>
              <a:t>Amen. Matt 28:20</a:t>
            </a:r>
            <a:r>
              <a:rPr lang="en-US" sz="3600" b="1" i="1" dirty="0" smtClean="0">
                <a:ea typeface="Calibri"/>
                <a:cs typeface="Times New Roman"/>
              </a:rPr>
              <a:t> </a:t>
            </a:r>
            <a:endParaRPr lang="en-US" sz="3600" dirty="0">
              <a:ea typeface="Calibri"/>
              <a:cs typeface="Times New Roman"/>
            </a:endParaRPr>
          </a:p>
          <a:p>
            <a:pPr marL="0" marR="0">
              <a:lnSpc>
                <a:spcPct val="115000"/>
              </a:lnSpc>
              <a:spcBef>
                <a:spcPts val="0"/>
              </a:spcBef>
              <a:spcAft>
                <a:spcPts val="0"/>
              </a:spcAft>
            </a:pPr>
            <a:r>
              <a:rPr lang="en-US" sz="3600" i="1" dirty="0">
                <a:ea typeface="Calibri"/>
                <a:cs typeface="Times New Roman"/>
              </a:rPr>
              <a:t>We must educate, educate, educate, pleasantly and intelligently. MM262</a:t>
            </a:r>
            <a:endParaRPr lang="en-US" sz="3600" dirty="0">
              <a:ea typeface="Calibri"/>
              <a:cs typeface="Times New Roman"/>
            </a:endParaRP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a typeface="Calibri"/>
                <a:cs typeface="Times New Roman"/>
              </a:rPr>
              <a:t>Finances</a:t>
            </a:r>
            <a:r>
              <a:rPr lang="en-US" dirty="0">
                <a:ea typeface="Calibri"/>
                <a:cs typeface="Times New Roman"/>
              </a:rPr>
              <a:t/>
            </a:r>
            <a:br>
              <a:rPr lang="en-US" dirty="0">
                <a:ea typeface="Calibri"/>
                <a:cs typeface="Times New Roman"/>
              </a:rPr>
            </a:br>
            <a:endParaRPr lang="en-US" dirty="0"/>
          </a:p>
        </p:txBody>
      </p:sp>
      <p:sp>
        <p:nvSpPr>
          <p:cNvPr id="3" name="Content Placeholder 2"/>
          <p:cNvSpPr>
            <a:spLocks noGrp="1"/>
          </p:cNvSpPr>
          <p:nvPr>
            <p:ph idx="1"/>
          </p:nvPr>
        </p:nvSpPr>
        <p:spPr>
          <a:xfrm>
            <a:off x="457200" y="990600"/>
            <a:ext cx="8229600" cy="5562600"/>
          </a:xfrm>
        </p:spPr>
        <p:txBody>
          <a:bodyPr>
            <a:normAutofit/>
          </a:bodyPr>
          <a:lstStyle/>
          <a:p>
            <a:pPr marL="0" marR="0">
              <a:lnSpc>
                <a:spcPct val="115000"/>
              </a:lnSpc>
              <a:spcBef>
                <a:spcPts val="0"/>
              </a:spcBef>
              <a:spcAft>
                <a:spcPts val="0"/>
              </a:spcAft>
            </a:pPr>
            <a:r>
              <a:rPr lang="en-US" dirty="0">
                <a:ea typeface="Calibri"/>
                <a:cs typeface="Times New Roman"/>
              </a:rPr>
              <a:t>Stay out of debt</a:t>
            </a:r>
          </a:p>
          <a:p>
            <a:pPr marL="0" marR="0">
              <a:lnSpc>
                <a:spcPct val="115000"/>
              </a:lnSpc>
              <a:spcBef>
                <a:spcPts val="0"/>
              </a:spcBef>
              <a:spcAft>
                <a:spcPts val="0"/>
              </a:spcAft>
            </a:pPr>
            <a:r>
              <a:rPr lang="en-US" dirty="0">
                <a:ea typeface="Calibri"/>
                <a:cs typeface="Times New Roman"/>
              </a:rPr>
              <a:t>Solicit help from someone who is a good money manager. A good ministry must also be wise in business. </a:t>
            </a:r>
          </a:p>
          <a:p>
            <a:pPr marL="0" marR="0">
              <a:lnSpc>
                <a:spcPct val="115000"/>
              </a:lnSpc>
              <a:spcBef>
                <a:spcPts val="0"/>
              </a:spcBef>
              <a:spcAft>
                <a:spcPts val="0"/>
              </a:spcAft>
            </a:pPr>
            <a:r>
              <a:rPr lang="en-US" dirty="0">
                <a:ea typeface="Calibri"/>
                <a:cs typeface="Times New Roman"/>
              </a:rPr>
              <a:t>Plan on other source of income other than your health guests, such as, food and book store, agriculture, or an outside business. </a:t>
            </a:r>
          </a:p>
          <a:p>
            <a:pPr marL="0" marR="0">
              <a:lnSpc>
                <a:spcPct val="115000"/>
              </a:lnSpc>
              <a:spcBef>
                <a:spcPts val="0"/>
              </a:spcBef>
              <a:spcAft>
                <a:spcPts val="0"/>
              </a:spcAft>
            </a:pPr>
            <a:r>
              <a:rPr lang="en-US" dirty="0">
                <a:ea typeface="Calibri"/>
                <a:cs typeface="Times New Roman"/>
              </a:rPr>
              <a:t>Do not be timid in asking those of means to help, and sacrificial gifts of others</a:t>
            </a:r>
          </a:p>
          <a:p>
            <a:endParaRPr lang="en-US" dirty="0"/>
          </a:p>
        </p:txBody>
      </p:sp>
      <p:pic>
        <p:nvPicPr>
          <p:cNvPr id="18434" name="Picture 2"/>
          <p:cNvPicPr>
            <a:picLocks noChangeAspect="1" noChangeArrowheads="1"/>
          </p:cNvPicPr>
          <p:nvPr/>
        </p:nvPicPr>
        <p:blipFill>
          <a:blip r:embed="rId2" cstate="print"/>
          <a:srcRect/>
          <a:stretch>
            <a:fillRect/>
          </a:stretch>
        </p:blipFill>
        <p:spPr bwMode="auto">
          <a:xfrm>
            <a:off x="5943600" y="0"/>
            <a:ext cx="1400175" cy="1447800"/>
          </a:xfrm>
          <a:prstGeom prst="rect">
            <a:avLst/>
          </a:prstGeom>
          <a:noFill/>
          <a:ln w="9525">
            <a:noFill/>
            <a:miter lim="800000"/>
            <a:headEnd/>
            <a:tailEnd/>
          </a:ln>
        </p:spPr>
      </p:pic>
      <p:pic>
        <p:nvPicPr>
          <p:cNvPr id="18435" name="Picture 3"/>
          <p:cNvPicPr>
            <a:picLocks noChangeAspect="1" noChangeArrowheads="1"/>
          </p:cNvPicPr>
          <p:nvPr/>
        </p:nvPicPr>
        <p:blipFill>
          <a:blip r:embed="rId3" cstate="print"/>
          <a:srcRect/>
          <a:stretch>
            <a:fillRect/>
          </a:stretch>
        </p:blipFill>
        <p:spPr bwMode="auto">
          <a:xfrm>
            <a:off x="7810500" y="5524500"/>
            <a:ext cx="1333500" cy="13335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19800"/>
          </a:xfrm>
        </p:spPr>
        <p:txBody>
          <a:bodyPr>
            <a:normAutofit lnSpcReduction="10000"/>
          </a:bodyPr>
          <a:lstStyle/>
          <a:p>
            <a:pPr marL="0" marR="0">
              <a:lnSpc>
                <a:spcPct val="115000"/>
              </a:lnSpc>
              <a:spcBef>
                <a:spcPts val="0"/>
              </a:spcBef>
              <a:spcAft>
                <a:spcPts val="0"/>
              </a:spcAft>
            </a:pPr>
            <a:r>
              <a:rPr lang="en-US" i="1" dirty="0">
                <a:ea typeface="Calibri"/>
                <a:cs typeface="Times New Roman"/>
              </a:rPr>
              <a:t>For which of you, intending to build a tower, </a:t>
            </a:r>
            <a:r>
              <a:rPr lang="en-US" i="1" dirty="0" err="1">
                <a:ea typeface="Calibri"/>
                <a:cs typeface="Times New Roman"/>
              </a:rPr>
              <a:t>sitteth</a:t>
            </a:r>
            <a:r>
              <a:rPr lang="en-US" i="1" dirty="0">
                <a:ea typeface="Calibri"/>
                <a:cs typeface="Times New Roman"/>
              </a:rPr>
              <a:t> not down first, and </a:t>
            </a:r>
            <a:r>
              <a:rPr lang="en-US" i="1" dirty="0" err="1">
                <a:ea typeface="Calibri"/>
                <a:cs typeface="Times New Roman"/>
              </a:rPr>
              <a:t>counteth</a:t>
            </a:r>
            <a:r>
              <a:rPr lang="en-US" i="1" dirty="0">
                <a:ea typeface="Calibri"/>
                <a:cs typeface="Times New Roman"/>
              </a:rPr>
              <a:t> the cost, whether he have sufficient to finish it</a:t>
            </a:r>
            <a:r>
              <a:rPr lang="en-US" i="1" dirty="0" smtClean="0">
                <a:ea typeface="Calibri"/>
                <a:cs typeface="Times New Roman"/>
              </a:rPr>
              <a:t>? </a:t>
            </a:r>
            <a:r>
              <a:rPr lang="en-US" i="1" dirty="0" err="1" smtClean="0">
                <a:ea typeface="Calibri"/>
                <a:cs typeface="Times New Roman"/>
              </a:rPr>
              <a:t>Lk</a:t>
            </a:r>
            <a:r>
              <a:rPr lang="en-US" i="1" dirty="0" smtClean="0">
                <a:ea typeface="Calibri"/>
                <a:cs typeface="Times New Roman"/>
              </a:rPr>
              <a:t> 14:28 </a:t>
            </a:r>
            <a:endParaRPr lang="en-US" dirty="0">
              <a:ea typeface="Calibri"/>
              <a:cs typeface="Times New Roman"/>
            </a:endParaRPr>
          </a:p>
          <a:p>
            <a:pPr marL="0" marR="0">
              <a:lnSpc>
                <a:spcPct val="115000"/>
              </a:lnSpc>
              <a:spcBef>
                <a:spcPts val="0"/>
              </a:spcBef>
              <a:spcAft>
                <a:spcPts val="0"/>
              </a:spcAft>
            </a:pPr>
            <a:r>
              <a:rPr lang="en-US" i="1" dirty="0">
                <a:ea typeface="Calibri"/>
                <a:cs typeface="Times New Roman"/>
              </a:rPr>
              <a:t>The rich </a:t>
            </a:r>
            <a:r>
              <a:rPr lang="en-US" i="1" dirty="0" err="1">
                <a:ea typeface="Calibri"/>
                <a:cs typeface="Times New Roman"/>
              </a:rPr>
              <a:t>ruleth</a:t>
            </a:r>
            <a:r>
              <a:rPr lang="en-US" i="1" dirty="0">
                <a:ea typeface="Calibri"/>
                <a:cs typeface="Times New Roman"/>
              </a:rPr>
              <a:t> over the poor, and the borrower is servant to the lender</a:t>
            </a:r>
            <a:r>
              <a:rPr lang="en-US" i="1" dirty="0" smtClean="0">
                <a:ea typeface="Calibri"/>
                <a:cs typeface="Times New Roman"/>
              </a:rPr>
              <a:t>. </a:t>
            </a:r>
            <a:r>
              <a:rPr lang="en-US" i="1" dirty="0" err="1" smtClean="0">
                <a:ea typeface="Calibri"/>
                <a:cs typeface="Times New Roman"/>
              </a:rPr>
              <a:t>Prov</a:t>
            </a:r>
            <a:r>
              <a:rPr lang="en-US" i="1" dirty="0" smtClean="0">
                <a:ea typeface="Calibri"/>
                <a:cs typeface="Times New Roman"/>
              </a:rPr>
              <a:t> 22:7 </a:t>
            </a:r>
            <a:r>
              <a:rPr lang="en-US" i="1" dirty="0">
                <a:ea typeface="Calibri"/>
                <a:cs typeface="Times New Roman"/>
              </a:rPr>
              <a:t/>
            </a:r>
            <a:br>
              <a:rPr lang="en-US" i="1" dirty="0">
                <a:ea typeface="Calibri"/>
                <a:cs typeface="Times New Roman"/>
              </a:rPr>
            </a:br>
            <a:r>
              <a:rPr lang="en-US" i="1" dirty="0">
                <a:ea typeface="Calibri"/>
                <a:cs typeface="Times New Roman"/>
              </a:rPr>
              <a:t>It is the Lord's money which the wealthy men of the world have, and we should not hesitate to ask them to impart of the Lord's goods for the establishment of sanitariums, which are a benefit to all classes of people. {PUR, September 26, 1901 par. 19}  </a:t>
            </a:r>
            <a:endParaRPr lang="en-US" dirty="0">
              <a:ea typeface="Calibri"/>
              <a:cs typeface="Times New Roman"/>
            </a:endParaRP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bg1"/>
                </a:solidFill>
                <a:ea typeface="Calibri"/>
                <a:cs typeface="Times New Roman"/>
              </a:rPr>
              <a:t>Six Musts</a:t>
            </a:r>
            <a:r>
              <a:rPr lang="en-US" dirty="0">
                <a:ea typeface="Calibri"/>
                <a:cs typeface="Times New Roman"/>
              </a:rPr>
              <a:t/>
            </a:r>
            <a:br>
              <a:rPr lang="en-US" dirty="0">
                <a:ea typeface="Calibri"/>
                <a:cs typeface="Times New Roman"/>
              </a:rPr>
            </a:br>
            <a:endParaRPr lang="en-US" dirty="0"/>
          </a:p>
        </p:txBody>
      </p:sp>
      <p:sp>
        <p:nvSpPr>
          <p:cNvPr id="3" name="Content Placeholder 2"/>
          <p:cNvSpPr>
            <a:spLocks noGrp="1"/>
          </p:cNvSpPr>
          <p:nvPr>
            <p:ph idx="1"/>
          </p:nvPr>
        </p:nvSpPr>
        <p:spPr>
          <a:xfrm>
            <a:off x="457200" y="1066800"/>
            <a:ext cx="8229600" cy="5562600"/>
          </a:xfrm>
        </p:spPr>
        <p:txBody>
          <a:bodyPr>
            <a:normAutofit lnSpcReduction="10000"/>
          </a:bodyPr>
          <a:lstStyle/>
          <a:p>
            <a:pPr lvl="0">
              <a:lnSpc>
                <a:spcPct val="115000"/>
              </a:lnSpc>
              <a:spcBef>
                <a:spcPts val="0"/>
              </a:spcBef>
              <a:buFont typeface="+mj-lt"/>
              <a:buAutoNum type="arabicPeriod"/>
            </a:pPr>
            <a:r>
              <a:rPr lang="en-US" dirty="0">
                <a:solidFill>
                  <a:schemeClr val="bg1"/>
                </a:solidFill>
                <a:ea typeface="Calibri"/>
                <a:cs typeface="Times New Roman"/>
              </a:rPr>
              <a:t>You must be willing to be used by God for the salvation of souls.</a:t>
            </a:r>
          </a:p>
          <a:p>
            <a:pPr lvl="0">
              <a:lnSpc>
                <a:spcPct val="115000"/>
              </a:lnSpc>
              <a:spcBef>
                <a:spcPts val="0"/>
              </a:spcBef>
              <a:buFont typeface="+mj-lt"/>
              <a:buAutoNum type="arabicPeriod"/>
            </a:pPr>
            <a:r>
              <a:rPr lang="en-US" dirty="0">
                <a:solidFill>
                  <a:schemeClr val="bg1"/>
                </a:solidFill>
                <a:ea typeface="Calibri"/>
                <a:cs typeface="Times New Roman"/>
              </a:rPr>
              <a:t>You must have solid, confident, undoubting faith.</a:t>
            </a:r>
          </a:p>
          <a:p>
            <a:pPr lvl="0">
              <a:lnSpc>
                <a:spcPct val="115000"/>
              </a:lnSpc>
              <a:spcBef>
                <a:spcPts val="0"/>
              </a:spcBef>
              <a:buFont typeface="+mj-lt"/>
              <a:buAutoNum type="arabicPeriod"/>
            </a:pPr>
            <a:r>
              <a:rPr lang="en-US" dirty="0">
                <a:solidFill>
                  <a:schemeClr val="bg1"/>
                </a:solidFill>
                <a:ea typeface="Calibri"/>
                <a:cs typeface="Times New Roman"/>
              </a:rPr>
              <a:t>You must be diligent, persevering and determined to complete your mission.</a:t>
            </a:r>
          </a:p>
          <a:p>
            <a:pPr lvl="0">
              <a:lnSpc>
                <a:spcPct val="115000"/>
              </a:lnSpc>
              <a:spcBef>
                <a:spcPts val="0"/>
              </a:spcBef>
              <a:buFont typeface="+mj-lt"/>
              <a:buAutoNum type="arabicPeriod"/>
            </a:pPr>
            <a:r>
              <a:rPr lang="en-US" dirty="0">
                <a:solidFill>
                  <a:schemeClr val="bg1"/>
                </a:solidFill>
                <a:ea typeface="Calibri"/>
                <a:cs typeface="Times New Roman"/>
              </a:rPr>
              <a:t>You must have Christ-like humility.</a:t>
            </a:r>
          </a:p>
          <a:p>
            <a:pPr lvl="0">
              <a:lnSpc>
                <a:spcPct val="115000"/>
              </a:lnSpc>
              <a:spcBef>
                <a:spcPts val="0"/>
              </a:spcBef>
              <a:buFont typeface="+mj-lt"/>
              <a:buAutoNum type="arabicPeriod"/>
            </a:pPr>
            <a:r>
              <a:rPr lang="en-US" dirty="0">
                <a:solidFill>
                  <a:schemeClr val="bg1"/>
                </a:solidFill>
                <a:ea typeface="Calibri"/>
                <a:cs typeface="Times New Roman"/>
              </a:rPr>
              <a:t>You must have a genuine love for souls.</a:t>
            </a:r>
          </a:p>
          <a:p>
            <a:pPr lvl="0">
              <a:lnSpc>
                <a:spcPct val="115000"/>
              </a:lnSpc>
              <a:spcBef>
                <a:spcPts val="0"/>
              </a:spcBef>
              <a:buFont typeface="+mj-lt"/>
              <a:buAutoNum type="arabicPeriod"/>
            </a:pPr>
            <a:r>
              <a:rPr lang="en-US" dirty="0">
                <a:solidFill>
                  <a:schemeClr val="bg1"/>
                </a:solidFill>
                <a:ea typeface="Calibri"/>
                <a:cs typeface="Times New Roman"/>
              </a:rPr>
              <a:t>You must be willing to give up everything for the service of God. </a:t>
            </a:r>
          </a:p>
          <a:p>
            <a:endParaRPr lang="en-US" dirty="0"/>
          </a:p>
        </p:txBody>
      </p:sp>
      <p:pic>
        <p:nvPicPr>
          <p:cNvPr id="19458" name="Picture 2"/>
          <p:cNvPicPr>
            <a:picLocks noChangeAspect="1" noChangeArrowheads="1"/>
          </p:cNvPicPr>
          <p:nvPr/>
        </p:nvPicPr>
        <p:blipFill>
          <a:blip r:embed="rId2" cstate="print"/>
          <a:srcRect/>
          <a:stretch>
            <a:fillRect/>
          </a:stretch>
        </p:blipFill>
        <p:spPr bwMode="auto">
          <a:xfrm>
            <a:off x="7305675" y="2743200"/>
            <a:ext cx="1838325" cy="183832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Remember</a:t>
            </a:r>
            <a:endParaRPr lang="en-US" sz="4800" b="1" dirty="0"/>
          </a:p>
        </p:txBody>
      </p:sp>
      <p:sp>
        <p:nvSpPr>
          <p:cNvPr id="3" name="Content Placeholder 2"/>
          <p:cNvSpPr>
            <a:spLocks noGrp="1"/>
          </p:cNvSpPr>
          <p:nvPr>
            <p:ph idx="1"/>
          </p:nvPr>
        </p:nvSpPr>
        <p:spPr/>
        <p:txBody>
          <a:bodyPr>
            <a:normAutofit/>
          </a:bodyPr>
          <a:lstStyle/>
          <a:p>
            <a:r>
              <a:rPr lang="en-US" sz="4800" b="1" dirty="0" smtClean="0"/>
              <a:t>All His biddings are </a:t>
            </a:r>
            <a:r>
              <a:rPr lang="en-US" sz="4800" b="1" dirty="0" err="1" smtClean="0"/>
              <a:t>enablings</a:t>
            </a:r>
            <a:r>
              <a:rPr lang="en-US" sz="4800" b="1" dirty="0" smtClean="0"/>
              <a:t>. </a:t>
            </a:r>
            <a:r>
              <a:rPr lang="en-US" sz="4400" dirty="0" smtClean="0"/>
              <a:t>COL 333</a:t>
            </a:r>
            <a:endParaRPr lang="en-US" sz="4400" dirty="0"/>
          </a:p>
        </p:txBody>
      </p:sp>
      <p:pic>
        <p:nvPicPr>
          <p:cNvPr id="20482" name="Picture 2"/>
          <p:cNvPicPr>
            <a:picLocks noChangeAspect="1" noChangeArrowheads="1"/>
          </p:cNvPicPr>
          <p:nvPr/>
        </p:nvPicPr>
        <p:blipFill>
          <a:blip r:embed="rId3" cstate="print"/>
          <a:srcRect/>
          <a:stretch>
            <a:fillRect/>
          </a:stretch>
        </p:blipFill>
        <p:spPr bwMode="auto">
          <a:xfrm>
            <a:off x="4191000" y="2743200"/>
            <a:ext cx="3286125" cy="32861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Study and Live the health message</a:t>
            </a:r>
            <a:endParaRPr lang="en-US" dirty="0"/>
          </a:p>
        </p:txBody>
      </p:sp>
      <p:sp>
        <p:nvSpPr>
          <p:cNvPr id="3" name="Content Placeholder 2"/>
          <p:cNvSpPr>
            <a:spLocks noGrp="1"/>
          </p:cNvSpPr>
          <p:nvPr>
            <p:ph idx="1"/>
          </p:nvPr>
        </p:nvSpPr>
        <p:spPr/>
        <p:txBody>
          <a:bodyPr/>
          <a:lstStyle/>
          <a:p>
            <a:r>
              <a:rPr lang="en-US" sz="3600" dirty="0"/>
              <a:t>You should already be convicted and committed to living in harmony with God’s health laws to be able to set an example to your guests. Do not divert one iota.</a:t>
            </a:r>
          </a:p>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4114800" y="3886200"/>
            <a:ext cx="3228975" cy="276389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629400"/>
          </a:xfrm>
        </p:spPr>
        <p:txBody>
          <a:bodyPr>
            <a:noAutofit/>
          </a:bodyPr>
          <a:lstStyle/>
          <a:p>
            <a:r>
              <a:rPr lang="en-US" sz="3600" i="1" dirty="0"/>
              <a:t>Neither as being lords over God's heritage, but being examples to the flock</a:t>
            </a:r>
            <a:r>
              <a:rPr lang="en-US" sz="3600" i="1" dirty="0" smtClean="0"/>
              <a:t>. 1Peter 5:3</a:t>
            </a:r>
            <a:endParaRPr lang="en-US" sz="3600" dirty="0"/>
          </a:p>
          <a:p>
            <a:r>
              <a:rPr lang="en-US" sz="3600" i="1" dirty="0"/>
              <a:t>The light which God has given upon health reform cannot be trifled with without injury to those who attempt it; and no man can hope to succeed in the work of God while, by precept and example, he acts in opposition to the light which God has sent.-- Special Testimony for Ministers and Workers, No. 7, p. 40</a:t>
            </a:r>
            <a:endParaRPr lang="en-US" sz="3600" dirty="0"/>
          </a:p>
          <a:p>
            <a:endParaRPr lang="en-US" sz="3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1143000"/>
          </a:xfrm>
        </p:spPr>
        <p:txBody>
          <a:bodyPr>
            <a:normAutofit fontScale="90000"/>
          </a:bodyPr>
          <a:lstStyle/>
          <a:p>
            <a:r>
              <a:rPr lang="en-US" b="1" dirty="0"/>
              <a:t>Get a converted, committed partner</a:t>
            </a:r>
            <a:r>
              <a:rPr lang="en-US" dirty="0"/>
              <a:t/>
            </a:r>
            <a:br>
              <a:rPr lang="en-US" dirty="0"/>
            </a:br>
            <a:endParaRPr lang="en-US" dirty="0"/>
          </a:p>
        </p:txBody>
      </p:sp>
      <p:sp>
        <p:nvSpPr>
          <p:cNvPr id="3" name="Content Placeholder 2"/>
          <p:cNvSpPr>
            <a:spLocks noGrp="1"/>
          </p:cNvSpPr>
          <p:nvPr>
            <p:ph idx="1"/>
          </p:nvPr>
        </p:nvSpPr>
        <p:spPr>
          <a:xfrm>
            <a:off x="457200" y="2209800"/>
            <a:ext cx="8229600" cy="3916363"/>
          </a:xfrm>
        </p:spPr>
        <p:txBody>
          <a:bodyPr/>
          <a:lstStyle/>
          <a:p>
            <a:r>
              <a:rPr lang="en-US" sz="3600" dirty="0" smtClean="0"/>
              <a:t>Pray, counsel, study, and work together</a:t>
            </a:r>
            <a:r>
              <a:rPr lang="en-US" dirty="0" smtClean="0"/>
              <a:t/>
            </a:r>
            <a:br>
              <a:rPr lang="en-US" dirty="0" smtClean="0"/>
            </a:b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2209801" y="3031752"/>
            <a:ext cx="4952758" cy="382624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lstStyle/>
          <a:p>
            <a:r>
              <a:rPr lang="en-US" sz="3600" i="1" dirty="0" smtClean="0"/>
              <a:t>…sent them two and two before his face into every city and place, whither he himself would come. LK 10:1</a:t>
            </a:r>
            <a:r>
              <a:rPr lang="en-US" sz="3600" dirty="0" smtClean="0"/>
              <a:t/>
            </a:r>
            <a:br>
              <a:rPr lang="en-US" sz="3600" dirty="0" smtClean="0"/>
            </a:br>
            <a:r>
              <a:rPr lang="en-US" sz="3600" i="1" dirty="0" smtClean="0"/>
              <a:t>The workers should go forth two by two, that they may pray and consult together. Ev520</a:t>
            </a:r>
            <a:r>
              <a:rPr lang="en-US" dirty="0" smtClean="0"/>
              <a:t/>
            </a:r>
            <a:br>
              <a:rPr lang="en-US" dirty="0" smtClean="0"/>
            </a:b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a typeface="Calibri"/>
                <a:cs typeface="Times New Roman"/>
              </a:rPr>
              <a:t>Get training</a:t>
            </a:r>
            <a:r>
              <a:rPr lang="en-US" dirty="0">
                <a:ea typeface="Calibri"/>
                <a:cs typeface="Times New Roman"/>
              </a:rPr>
              <a:t/>
            </a:r>
            <a:br>
              <a:rPr lang="en-US" dirty="0">
                <a:ea typeface="Calibri"/>
                <a:cs typeface="Times New Roman"/>
              </a:rPr>
            </a:br>
            <a:endParaRPr lang="en-US" dirty="0"/>
          </a:p>
        </p:txBody>
      </p:sp>
      <p:sp>
        <p:nvSpPr>
          <p:cNvPr id="3" name="Content Placeholder 2"/>
          <p:cNvSpPr>
            <a:spLocks noGrp="1"/>
          </p:cNvSpPr>
          <p:nvPr>
            <p:ph idx="1"/>
          </p:nvPr>
        </p:nvSpPr>
        <p:spPr/>
        <p:txBody>
          <a:bodyPr/>
          <a:lstStyle/>
          <a:p>
            <a:r>
              <a:rPr lang="en-US" sz="3600" dirty="0">
                <a:ea typeface="Calibri"/>
                <a:cs typeface="Times New Roman"/>
              </a:rPr>
              <a:t>Go to a medical missionary training program or volunteer in a center. </a:t>
            </a:r>
            <a:endParaRPr lang="en-US" sz="3600" dirty="0" smtClean="0">
              <a:ea typeface="Calibri"/>
              <a:cs typeface="Times New Roman"/>
            </a:endParaRPr>
          </a:p>
          <a:p>
            <a:r>
              <a:rPr lang="en-US" sz="3600" dirty="0" smtClean="0">
                <a:ea typeface="Calibri"/>
                <a:cs typeface="Times New Roman"/>
              </a:rPr>
              <a:t>You </a:t>
            </a:r>
            <a:r>
              <a:rPr lang="en-US" sz="3600" dirty="0">
                <a:ea typeface="Calibri"/>
                <a:cs typeface="Times New Roman"/>
              </a:rPr>
              <a:t>will learn in the work, so don’t think you have to know everything before you start.</a:t>
            </a:r>
          </a:p>
          <a:p>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0" y="4627775"/>
            <a:ext cx="3000375" cy="2230225"/>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b="9600"/>
          <a:stretch>
            <a:fillRect/>
          </a:stretch>
        </p:blipFill>
        <p:spPr bwMode="auto">
          <a:xfrm>
            <a:off x="6286500" y="4274820"/>
            <a:ext cx="2857500" cy="258318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marR="0">
              <a:lnSpc>
                <a:spcPct val="115000"/>
              </a:lnSpc>
              <a:spcBef>
                <a:spcPts val="0"/>
              </a:spcBef>
              <a:spcAft>
                <a:spcPts val="0"/>
              </a:spcAft>
            </a:pPr>
            <a:r>
              <a:rPr lang="en-US" sz="3600" i="1" dirty="0">
                <a:ea typeface="Calibri"/>
                <a:cs typeface="Times New Roman"/>
              </a:rPr>
              <a:t>Study to </a:t>
            </a:r>
            <a:r>
              <a:rPr lang="en-US" sz="3600" i="1" dirty="0" err="1">
                <a:ea typeface="Calibri"/>
                <a:cs typeface="Times New Roman"/>
              </a:rPr>
              <a:t>shew</a:t>
            </a:r>
            <a:r>
              <a:rPr lang="en-US" sz="3600" i="1" dirty="0">
                <a:ea typeface="Calibri"/>
                <a:cs typeface="Times New Roman"/>
              </a:rPr>
              <a:t> thyself approved unto God, a workman that </a:t>
            </a:r>
            <a:r>
              <a:rPr lang="en-US" sz="3600" i="1" dirty="0" err="1">
                <a:ea typeface="Calibri"/>
                <a:cs typeface="Times New Roman"/>
              </a:rPr>
              <a:t>needeth</a:t>
            </a:r>
            <a:r>
              <a:rPr lang="en-US" sz="3600" i="1" dirty="0">
                <a:ea typeface="Calibri"/>
                <a:cs typeface="Times New Roman"/>
              </a:rPr>
              <a:t> not to be </a:t>
            </a:r>
            <a:r>
              <a:rPr lang="en-US" sz="3600" i="1" dirty="0" smtClean="0">
                <a:ea typeface="Calibri"/>
                <a:cs typeface="Times New Roman"/>
              </a:rPr>
              <a:t>ashamed. 2Tim 2:15</a:t>
            </a:r>
            <a:endParaRPr lang="en-US" sz="3600" dirty="0">
              <a:ea typeface="Calibri"/>
              <a:cs typeface="Times New Roman"/>
            </a:endParaRPr>
          </a:p>
          <a:p>
            <a:pPr marL="0" marR="0">
              <a:lnSpc>
                <a:spcPct val="115000"/>
              </a:lnSpc>
              <a:spcBef>
                <a:spcPts val="0"/>
              </a:spcBef>
              <a:spcAft>
                <a:spcPts val="0"/>
              </a:spcAft>
            </a:pPr>
            <a:r>
              <a:rPr lang="en-US" sz="3600" i="1" dirty="0">
                <a:ea typeface="Calibri"/>
                <a:cs typeface="Times New Roman"/>
              </a:rPr>
              <a:t>The workers should receive training, that they may labor discreetly and intelligently. Letter 172, 1909, p. 3</a:t>
            </a:r>
            <a:endParaRPr lang="en-US" sz="3600" dirty="0">
              <a:ea typeface="Calibri"/>
              <a:cs typeface="Times New Roman"/>
            </a:endParaRP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1575</Words>
  <Application>Microsoft Office PowerPoint</Application>
  <PresentationFormat>On-screen Show (4:3)</PresentationFormat>
  <Paragraphs>93</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Starting a Country Sanitarium or City Medical Missionary Work </vt:lpstr>
      <vt:lpstr>Know you are called</vt:lpstr>
      <vt:lpstr>PowerPoint Presentation</vt:lpstr>
      <vt:lpstr>Study and Live the health message</vt:lpstr>
      <vt:lpstr>PowerPoint Presentation</vt:lpstr>
      <vt:lpstr>Get a converted, committed partner </vt:lpstr>
      <vt:lpstr>PowerPoint Presentation</vt:lpstr>
      <vt:lpstr>Get training </vt:lpstr>
      <vt:lpstr>PowerPoint Presentation</vt:lpstr>
      <vt:lpstr>Get counsel </vt:lpstr>
      <vt:lpstr>PowerPoint Presentation</vt:lpstr>
      <vt:lpstr>Objectives </vt:lpstr>
      <vt:lpstr>City ministry</vt:lpstr>
      <vt:lpstr>Country ministry</vt:lpstr>
      <vt:lpstr>PowerPoint Presentation</vt:lpstr>
      <vt:lpstr>PowerPoint Presentation</vt:lpstr>
      <vt:lpstr>Solicit support of local churches </vt:lpstr>
      <vt:lpstr>PowerPoint Presentation</vt:lpstr>
      <vt:lpstr>Facility</vt:lpstr>
      <vt:lpstr>PowerPoint Presentation</vt:lpstr>
      <vt:lpstr>Equipment needed </vt:lpstr>
      <vt:lpstr>PowerPoint Presentation</vt:lpstr>
      <vt:lpstr>Standards, Guidelines </vt:lpstr>
      <vt:lpstr>PowerPoint Presentation</vt:lpstr>
      <vt:lpstr>PowerPoint Presentation</vt:lpstr>
      <vt:lpstr>PowerPoint Presentation</vt:lpstr>
      <vt:lpstr>Employees </vt:lpstr>
      <vt:lpstr>PowerPoint Presentation</vt:lpstr>
      <vt:lpstr>Seminars </vt:lpstr>
      <vt:lpstr>PowerPoint Presentation</vt:lpstr>
      <vt:lpstr>Finances </vt:lpstr>
      <vt:lpstr>PowerPoint Presentation</vt:lpstr>
      <vt:lpstr>Six Musts </vt:lpstr>
      <vt:lpstr>Remember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Starting a Country Sanitarium or City Medical Missionary Work</dc:title>
  <dc:creator>Kae b</dc:creator>
  <cp:lastModifiedBy>Mark</cp:lastModifiedBy>
  <cp:revision>23</cp:revision>
  <dcterms:created xsi:type="dcterms:W3CDTF">2012-03-01T18:07:35Z</dcterms:created>
  <dcterms:modified xsi:type="dcterms:W3CDTF">2012-03-09T02:08:13Z</dcterms:modified>
</cp:coreProperties>
</file>