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1" r:id="rId4"/>
    <p:sldId id="258" r:id="rId5"/>
    <p:sldId id="262" r:id="rId6"/>
    <p:sldId id="272" r:id="rId7"/>
    <p:sldId id="271" r:id="rId8"/>
    <p:sldId id="268" r:id="rId9"/>
    <p:sldId id="267" r:id="rId10"/>
    <p:sldId id="266" r:id="rId11"/>
    <p:sldId id="265" r:id="rId12"/>
    <p:sldId id="276" r:id="rId13"/>
    <p:sldId id="284" r:id="rId14"/>
    <p:sldId id="285" r:id="rId15"/>
    <p:sldId id="277" r:id="rId16"/>
    <p:sldId id="278" r:id="rId17"/>
    <p:sldId id="261" r:id="rId18"/>
    <p:sldId id="260" r:id="rId19"/>
    <p:sldId id="280" r:id="rId20"/>
    <p:sldId id="282" r:id="rId21"/>
    <p:sldId id="283"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31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727FAE-9A24-4E6D-9159-26DCCE3158D8}"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27FAE-9A24-4E6D-9159-26DCCE3158D8}"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27FAE-9A24-4E6D-9159-26DCCE3158D8}"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727FAE-9A24-4E6D-9159-26DCCE3158D8}"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727FAE-9A24-4E6D-9159-26DCCE3158D8}" type="datetimeFigureOut">
              <a:rPr lang="en-US" smtClean="0"/>
              <a:pPr/>
              <a:t>3/15/2012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727FAE-9A24-4E6D-9159-26DCCE3158D8}"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727FAE-9A24-4E6D-9159-26DCCE3158D8}" type="datetimeFigureOut">
              <a:rPr lang="en-US" smtClean="0"/>
              <a:pPr/>
              <a:t>3/15/2012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727FAE-9A24-4E6D-9159-26DCCE3158D8}" type="datetimeFigureOut">
              <a:rPr lang="en-US" smtClean="0"/>
              <a:pPr/>
              <a:t>3/15/2012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727FAE-9A24-4E6D-9159-26DCCE3158D8}" type="datetimeFigureOut">
              <a:rPr lang="en-US" smtClean="0"/>
              <a:pPr/>
              <a:t>3/15/2012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27FAE-9A24-4E6D-9159-26DCCE3158D8}"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727FAE-9A24-4E6D-9159-26DCCE3158D8}" type="datetimeFigureOut">
              <a:rPr lang="en-US" smtClean="0"/>
              <a:pPr/>
              <a:t>3/15/2012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2BE46-7613-47E8-8D99-025809B99D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3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27FAE-9A24-4E6D-9159-26DCCE3158D8}" type="datetimeFigureOut">
              <a:rPr lang="en-US" smtClean="0"/>
              <a:pPr/>
              <a:t>3/15/2012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2BE46-7613-47E8-8D99-025809B99D1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133600"/>
          </a:xfrm>
        </p:spPr>
        <p:txBody>
          <a:bodyPr>
            <a:normAutofit/>
          </a:bodyPr>
          <a:lstStyle/>
          <a:p>
            <a:r>
              <a:rPr lang="en-US" b="1" dirty="0" smtClean="0">
                <a:solidFill>
                  <a:schemeClr val="bg1"/>
                </a:solidFill>
                <a:effectLst>
                  <a:outerShdw blurRad="38100" dist="38100" dir="2700000" algn="tl">
                    <a:srgbClr val="000000">
                      <a:alpha val="43137"/>
                    </a:srgbClr>
                  </a:outerShdw>
                </a:effectLst>
                <a:latin typeface="Tekton Pro Ext" pitchFamily="34" charset="0"/>
                <a:cs typeface="Times New Roman" pitchFamily="18" charset="0"/>
              </a:rPr>
              <a:t>Organic Gardening: An Agricultural Practice for 21</a:t>
            </a:r>
            <a:r>
              <a:rPr lang="en-US" b="1" baseline="30000" dirty="0" smtClean="0">
                <a:solidFill>
                  <a:schemeClr val="bg1"/>
                </a:solidFill>
                <a:effectLst>
                  <a:outerShdw blurRad="38100" dist="38100" dir="2700000" algn="tl">
                    <a:srgbClr val="000000">
                      <a:alpha val="43137"/>
                    </a:srgbClr>
                  </a:outerShdw>
                </a:effectLst>
                <a:latin typeface="Tekton Pro Ext" pitchFamily="34" charset="0"/>
                <a:cs typeface="Times New Roman" pitchFamily="18" charset="0"/>
              </a:rPr>
              <a:t>st</a:t>
            </a:r>
            <a:r>
              <a:rPr lang="en-US" b="1" dirty="0" smtClean="0">
                <a:solidFill>
                  <a:schemeClr val="bg1"/>
                </a:solidFill>
                <a:effectLst>
                  <a:outerShdw blurRad="38100" dist="38100" dir="2700000" algn="tl">
                    <a:srgbClr val="000000">
                      <a:alpha val="43137"/>
                    </a:srgbClr>
                  </a:outerShdw>
                </a:effectLst>
                <a:latin typeface="Tekton Pro Ext" pitchFamily="34" charset="0"/>
                <a:cs typeface="Times New Roman" pitchFamily="18" charset="0"/>
              </a:rPr>
              <a:t> Century</a:t>
            </a:r>
            <a:endParaRPr lang="en-US" b="1" dirty="0">
              <a:solidFill>
                <a:schemeClr val="bg1"/>
              </a:solidFill>
              <a:effectLst>
                <a:outerShdw blurRad="38100" dist="38100" dir="2700000" algn="tl">
                  <a:srgbClr val="000000">
                    <a:alpha val="43137"/>
                  </a:srgbClr>
                </a:outerShdw>
              </a:effectLst>
              <a:latin typeface="Tekton Pro Ext" pitchFamily="34" charset="0"/>
              <a:cs typeface="Times New Roman" pitchFamily="18" charset="0"/>
            </a:endParaRPr>
          </a:p>
        </p:txBody>
      </p:sp>
      <p:sp>
        <p:nvSpPr>
          <p:cNvPr id="3" name="Subtitle 2"/>
          <p:cNvSpPr>
            <a:spLocks noGrp="1"/>
          </p:cNvSpPr>
          <p:nvPr>
            <p:ph type="subTitle" idx="1"/>
          </p:nvPr>
        </p:nvSpPr>
        <p:spPr>
          <a:xfrm>
            <a:off x="1371600" y="3505200"/>
            <a:ext cx="6400800" cy="2057400"/>
          </a:xfrm>
        </p:spPr>
        <p:txBody>
          <a:bodyPr>
            <a:normAutofit fontScale="70000" lnSpcReduction="20000"/>
          </a:bodyPr>
          <a:lstStyle/>
          <a:p>
            <a:r>
              <a:rPr lang="en-US" b="1" dirty="0" smtClean="0">
                <a:solidFill>
                  <a:schemeClr val="bg1"/>
                </a:solidFill>
                <a:latin typeface="Arial Rounded MT Bold" pitchFamily="34" charset="0"/>
                <a:cs typeface="Times New Roman" pitchFamily="18" charset="0"/>
              </a:rPr>
              <a:t>David T </a:t>
            </a:r>
            <a:r>
              <a:rPr lang="en-US" b="1" dirty="0" err="1" smtClean="0">
                <a:solidFill>
                  <a:schemeClr val="bg1"/>
                </a:solidFill>
                <a:latin typeface="Arial Rounded MT Bold" pitchFamily="34" charset="0"/>
                <a:cs typeface="Times New Roman" pitchFamily="18" charset="0"/>
              </a:rPr>
              <a:t>Chand</a:t>
            </a:r>
            <a:endParaRPr lang="en-US" b="1" dirty="0" smtClean="0">
              <a:solidFill>
                <a:schemeClr val="bg1"/>
              </a:solidFill>
              <a:latin typeface="Arial Rounded MT Bold" pitchFamily="34" charset="0"/>
              <a:cs typeface="Times New Roman" pitchFamily="18" charset="0"/>
            </a:endParaRPr>
          </a:p>
          <a:p>
            <a:r>
              <a:rPr lang="en-US" b="1" dirty="0" smtClean="0">
                <a:solidFill>
                  <a:schemeClr val="bg1"/>
                </a:solidFill>
                <a:latin typeface="Arial Rounded MT Bold" pitchFamily="34" charset="0"/>
                <a:cs typeface="Times New Roman" pitchFamily="18" charset="0"/>
              </a:rPr>
              <a:t>Assistant Professor, </a:t>
            </a:r>
          </a:p>
          <a:p>
            <a:r>
              <a:rPr lang="en-US" b="1" dirty="0" smtClean="0">
                <a:solidFill>
                  <a:schemeClr val="bg1"/>
                </a:solidFill>
                <a:latin typeface="Arial Rounded MT Bold" pitchFamily="34" charset="0"/>
                <a:cs typeface="Times New Roman" pitchFamily="18" charset="0"/>
              </a:rPr>
              <a:t>Teacher Education Department,</a:t>
            </a:r>
          </a:p>
          <a:p>
            <a:r>
              <a:rPr lang="en-US" b="1" dirty="0" smtClean="0">
                <a:solidFill>
                  <a:schemeClr val="bg1"/>
                </a:solidFill>
                <a:latin typeface="Arial Rounded MT Bold" pitchFamily="34" charset="0"/>
                <a:cs typeface="Times New Roman" pitchFamily="18" charset="0"/>
              </a:rPr>
              <a:t>School of Education and Human Sciences</a:t>
            </a:r>
          </a:p>
          <a:p>
            <a:r>
              <a:rPr lang="en-US" b="1" dirty="0" smtClean="0">
                <a:solidFill>
                  <a:schemeClr val="bg1"/>
                </a:solidFill>
                <a:latin typeface="Arial Rounded MT Bold" pitchFamily="34" charset="0"/>
                <a:cs typeface="Times New Roman" pitchFamily="18" charset="0"/>
              </a:rPr>
              <a:t>University of the Southern Caribbean</a:t>
            </a:r>
            <a:endParaRPr lang="en-US" b="1" dirty="0">
              <a:solidFill>
                <a:schemeClr val="bg1"/>
              </a:solidFill>
              <a:latin typeface="Arial Rounded MT Bold"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Algerian" pitchFamily="82" charset="0"/>
                <a:cs typeface="Times New Roman" pitchFamily="18" charset="0"/>
              </a:rPr>
              <a:t>Sir Albert Howard: Father of Organic Farming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Sir Albert Howard’s practice of organic agriculture gives him the title of being “father of organic farming”.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His </a:t>
            </a:r>
            <a:r>
              <a:rPr lang="en-US" dirty="0">
                <a:latin typeface="Times New Roman" pitchFamily="18" charset="0"/>
                <a:cs typeface="Times New Roman" pitchFamily="18" charset="0"/>
              </a:rPr>
              <a:t>best publication of “An Agricultural Testament” in 1940 is still the most referred source on organic farming.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He </a:t>
            </a:r>
            <a:r>
              <a:rPr lang="en-US" dirty="0">
                <a:latin typeface="Times New Roman" pitchFamily="18" charset="0"/>
                <a:cs typeface="Times New Roman" pitchFamily="18" charset="0"/>
              </a:rPr>
              <a:t>focuses on natural processes in organic farming.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Interestingly</a:t>
            </a:r>
            <a:r>
              <a:rPr lang="en-US" dirty="0">
                <a:latin typeface="Times New Roman" pitchFamily="18" charset="0"/>
                <a:cs typeface="Times New Roman" pitchFamily="18" charset="0"/>
              </a:rPr>
              <a:t>, he worked in India as an agricultural advisor to central states at that time.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200" dirty="0" smtClean="0">
                <a:latin typeface="Algerian" pitchFamily="82" charset="0"/>
                <a:cs typeface="Times New Roman" pitchFamily="18" charset="0"/>
              </a:rPr>
              <a:t>Organically Produced Plants </a:t>
            </a:r>
            <a:endParaRPr lang="en-US" sz="3200" dirty="0">
              <a:latin typeface="Algerian" pitchFamily="82" charset="0"/>
              <a:cs typeface="Times New Roman" pitchFamily="18" charset="0"/>
            </a:endParaRPr>
          </a:p>
        </p:txBody>
      </p:sp>
      <p:sp>
        <p:nvSpPr>
          <p:cNvPr id="3" name="Content Placeholder 2"/>
          <p:cNvSpPr>
            <a:spLocks noGrp="1"/>
          </p:cNvSpPr>
          <p:nvPr>
            <p:ph idx="1"/>
          </p:nvPr>
        </p:nvSpPr>
        <p:spPr>
          <a:xfrm>
            <a:off x="457200" y="838200"/>
            <a:ext cx="8229600" cy="5638800"/>
          </a:xfrm>
        </p:spPr>
        <p:txBody>
          <a:bodyPr>
            <a:normAutofit fontScale="70000" lnSpcReduction="20000"/>
          </a:bodyPr>
          <a:lstStyle/>
          <a:p>
            <a:pPr>
              <a:lnSpc>
                <a:spcPct val="120000"/>
              </a:lnSpc>
            </a:pPr>
            <a:r>
              <a:rPr lang="en-US" dirty="0">
                <a:latin typeface="Times New Roman" pitchFamily="18" charset="0"/>
                <a:cs typeface="Times New Roman" pitchFamily="18" charset="0"/>
              </a:rPr>
              <a:t>All plants can be cultivated organically. </a:t>
            </a:r>
            <a:endParaRPr lang="en-US" dirty="0" smtClean="0">
              <a:latin typeface="Times New Roman" pitchFamily="18" charset="0"/>
              <a:cs typeface="Times New Roman" pitchFamily="18" charset="0"/>
            </a:endParaRPr>
          </a:p>
          <a:p>
            <a:pPr>
              <a:lnSpc>
                <a:spcPct val="120000"/>
              </a:lnSpc>
            </a:pPr>
            <a:r>
              <a:rPr lang="en-US" dirty="0" smtClean="0">
                <a:latin typeface="Times New Roman" pitchFamily="18" charset="0"/>
                <a:cs typeface="Times New Roman" pitchFamily="18" charset="0"/>
              </a:rPr>
              <a:t>Horticulture</a:t>
            </a:r>
            <a:r>
              <a:rPr lang="en-US" dirty="0">
                <a:latin typeface="Times New Roman" pitchFamily="18" charset="0"/>
                <a:cs typeface="Times New Roman" pitchFamily="18" charset="0"/>
              </a:rPr>
              <a:t>, specifically looks into production of vegetables, fruits, and ornamental plants. </a:t>
            </a:r>
            <a:endParaRPr lang="en-US" dirty="0" smtClean="0">
              <a:latin typeface="Times New Roman" pitchFamily="18" charset="0"/>
              <a:cs typeface="Times New Roman" pitchFamily="18" charset="0"/>
            </a:endParaRPr>
          </a:p>
          <a:p>
            <a:pPr>
              <a:lnSpc>
                <a:spcPct val="120000"/>
              </a:lnSpc>
            </a:pPr>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can grow through the practice of organic gardening. The green leafy vegetables like Lettuce, </a:t>
            </a:r>
            <a:r>
              <a:rPr lang="en-US" dirty="0" err="1">
                <a:latin typeface="Times New Roman" pitchFamily="18" charset="0"/>
                <a:cs typeface="Times New Roman" pitchFamily="18" charset="0"/>
              </a:rPr>
              <a:t>Patchoi</a:t>
            </a:r>
            <a:r>
              <a:rPr lang="en-US" dirty="0">
                <a:latin typeface="Times New Roman" pitchFamily="18" charset="0"/>
                <a:cs typeface="Times New Roman" pitchFamily="18" charset="0"/>
              </a:rPr>
              <a:t>, Spinach (</a:t>
            </a:r>
            <a:r>
              <a:rPr lang="en-US" dirty="0" err="1">
                <a:latin typeface="Times New Roman" pitchFamily="18" charset="0"/>
                <a:cs typeface="Times New Roman" pitchFamily="18" charset="0"/>
              </a:rPr>
              <a:t>Bhagi</a:t>
            </a:r>
            <a:r>
              <a:rPr lang="en-US" dirty="0">
                <a:latin typeface="Times New Roman" pitchFamily="18" charset="0"/>
                <a:cs typeface="Times New Roman" pitchFamily="18" charset="0"/>
              </a:rPr>
              <a:t>), Cabbage can be grown easily in a short period of time. </a:t>
            </a:r>
            <a:endParaRPr lang="en-US" dirty="0" smtClean="0">
              <a:latin typeface="Times New Roman" pitchFamily="18" charset="0"/>
              <a:cs typeface="Times New Roman" pitchFamily="18" charset="0"/>
            </a:endParaRPr>
          </a:p>
          <a:p>
            <a:pPr>
              <a:lnSpc>
                <a:spcPct val="120000"/>
              </a:lnSpc>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root crops like Cassava, Yam, Dasheen, </a:t>
            </a:r>
            <a:r>
              <a:rPr lang="en-US" dirty="0" err="1">
                <a:latin typeface="Times New Roman" pitchFamily="18" charset="0"/>
                <a:cs typeface="Times New Roman" pitchFamily="18" charset="0"/>
              </a:rPr>
              <a:t>Tannia</a:t>
            </a:r>
            <a:r>
              <a:rPr lang="en-US" dirty="0">
                <a:latin typeface="Times New Roman" pitchFamily="18" charset="0"/>
                <a:cs typeface="Times New Roman" pitchFamily="18" charset="0"/>
              </a:rPr>
              <a:t> etc can be cultivated in our yards at home. </a:t>
            </a:r>
            <a:endParaRPr lang="en-US" dirty="0" smtClean="0">
              <a:latin typeface="Times New Roman" pitchFamily="18" charset="0"/>
              <a:cs typeface="Times New Roman" pitchFamily="18" charset="0"/>
            </a:endParaRPr>
          </a:p>
          <a:p>
            <a:pPr>
              <a:lnSpc>
                <a:spcPct val="120000"/>
              </a:lnSpc>
            </a:pPr>
            <a:r>
              <a:rPr lang="en-US" dirty="0" smtClean="0">
                <a:latin typeface="Times New Roman" pitchFamily="18" charset="0"/>
                <a:cs typeface="Times New Roman" pitchFamily="18" charset="0"/>
              </a:rPr>
              <a:t>Tomatoes </a:t>
            </a:r>
            <a:r>
              <a:rPr lang="en-US" dirty="0">
                <a:latin typeface="Times New Roman" pitchFamily="18" charset="0"/>
                <a:cs typeface="Times New Roman" pitchFamily="18" charset="0"/>
              </a:rPr>
              <a:t>and </a:t>
            </a:r>
            <a:r>
              <a:rPr lang="en-US" dirty="0" err="1">
                <a:latin typeface="Times New Roman" pitchFamily="18" charset="0"/>
                <a:cs typeface="Times New Roman" pitchFamily="18" charset="0"/>
              </a:rPr>
              <a:t>Melongene</a:t>
            </a:r>
            <a:r>
              <a:rPr lang="en-US" dirty="0">
                <a:latin typeface="Times New Roman" pitchFamily="18" charset="0"/>
                <a:cs typeface="Times New Roman" pitchFamily="18" charset="0"/>
              </a:rPr>
              <a:t> can also be grown. </a:t>
            </a:r>
            <a:endParaRPr lang="en-US" dirty="0" smtClean="0">
              <a:latin typeface="Times New Roman" pitchFamily="18" charset="0"/>
              <a:cs typeface="Times New Roman" pitchFamily="18" charset="0"/>
            </a:endParaRPr>
          </a:p>
          <a:p>
            <a:pPr>
              <a:lnSpc>
                <a:spcPct val="120000"/>
              </a:lnSpc>
            </a:pPr>
            <a:r>
              <a:rPr lang="en-US" dirty="0" smtClean="0">
                <a:latin typeface="Times New Roman" pitchFamily="18" charset="0"/>
                <a:cs typeface="Times New Roman" pitchFamily="18" charset="0"/>
              </a:rPr>
              <a:t>Fruits </a:t>
            </a:r>
            <a:r>
              <a:rPr lang="en-US" dirty="0">
                <a:latin typeface="Times New Roman" pitchFamily="18" charset="0"/>
                <a:cs typeface="Times New Roman" pitchFamily="18" charset="0"/>
              </a:rPr>
              <a:t>like Banana, Papaya, and Citrus can be grown in home gardens. </a:t>
            </a:r>
            <a:endParaRPr lang="en-US" dirty="0" smtClean="0">
              <a:latin typeface="Times New Roman" pitchFamily="18" charset="0"/>
              <a:cs typeface="Times New Roman" pitchFamily="18" charset="0"/>
            </a:endParaRPr>
          </a:p>
          <a:p>
            <a:pPr>
              <a:lnSpc>
                <a:spcPct val="120000"/>
              </a:lnSpc>
            </a:pPr>
            <a:r>
              <a:rPr lang="en-US" dirty="0" smtClean="0">
                <a:latin typeface="Times New Roman" pitchFamily="18" charset="0"/>
                <a:cs typeface="Times New Roman" pitchFamily="18" charset="0"/>
              </a:rPr>
              <a:t>Lilies</a:t>
            </a:r>
            <a:r>
              <a:rPr lang="en-US" dirty="0">
                <a:latin typeface="Times New Roman" pitchFamily="18" charset="0"/>
                <a:cs typeface="Times New Roman" pitchFamily="18" charset="0"/>
              </a:rPr>
              <a:t>, Orchids, Roses, also grow in soil enriched organically. Plant based foods most of them can be home-grown.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533400"/>
          </a:xfrm>
        </p:spPr>
        <p:txBody>
          <a:bodyPr>
            <a:normAutofit fontScale="90000"/>
          </a:bodyPr>
          <a:lstStyle/>
          <a:p>
            <a:r>
              <a:rPr lang="en-US" sz="3600" dirty="0" smtClean="0">
                <a:latin typeface="Times New Roman" pitchFamily="18" charset="0"/>
                <a:cs typeface="Times New Roman" pitchFamily="18" charset="0"/>
              </a:rPr>
              <a:t> </a:t>
            </a:r>
            <a:br>
              <a:rPr lang="en-US" sz="3600" dirty="0" smtClean="0">
                <a:latin typeface="Times New Roman" pitchFamily="18" charset="0"/>
                <a:cs typeface="Times New Roman" pitchFamily="18" charset="0"/>
              </a:rPr>
            </a:br>
            <a:r>
              <a:rPr lang="en-US" sz="3600" dirty="0" smtClean="0">
                <a:latin typeface="Algerian" pitchFamily="82" charset="0"/>
                <a:cs typeface="Times New Roman" pitchFamily="18" charset="0"/>
              </a:rPr>
              <a:t>benefits </a:t>
            </a:r>
            <a:r>
              <a:rPr lang="en-US" sz="3600" dirty="0">
                <a:latin typeface="Algerian" pitchFamily="82" charset="0"/>
                <a:cs typeface="Times New Roman" pitchFamily="18" charset="0"/>
              </a:rPr>
              <a:t>of organic </a:t>
            </a:r>
            <a:r>
              <a:rPr lang="en-US" sz="3600" dirty="0" smtClean="0">
                <a:latin typeface="Algerian" pitchFamily="82" charset="0"/>
                <a:cs typeface="Times New Roman" pitchFamily="18" charset="0"/>
              </a:rPr>
              <a:t>gardening</a:t>
            </a:r>
            <a:r>
              <a:rPr lang="en-US" dirty="0"/>
              <a:t/>
            </a:r>
            <a:br>
              <a:rPr lang="en-US" dirty="0"/>
            </a:br>
            <a:endParaRPr lang="en-US" dirty="0"/>
          </a:p>
        </p:txBody>
      </p:sp>
      <p:sp>
        <p:nvSpPr>
          <p:cNvPr id="3" name="Content Placeholder 2"/>
          <p:cNvSpPr>
            <a:spLocks noGrp="1"/>
          </p:cNvSpPr>
          <p:nvPr>
            <p:ph idx="1"/>
          </p:nvPr>
        </p:nvSpPr>
        <p:spPr>
          <a:xfrm>
            <a:off x="457200" y="838200"/>
            <a:ext cx="8229600" cy="5562600"/>
          </a:xfrm>
        </p:spPr>
        <p:txBody>
          <a:bodyPr>
            <a:noAutofit/>
          </a:bodyPr>
          <a:lstStyle/>
          <a:p>
            <a:pPr lvl="0"/>
            <a:r>
              <a:rPr lang="en-US" sz="2800" dirty="0">
                <a:latin typeface="Times New Roman" pitchFamily="18" charset="0"/>
                <a:cs typeface="Times New Roman" pitchFamily="18" charset="0"/>
              </a:rPr>
              <a:t>Organic gardening provides healthy nutritious food for our consumption. These foods are free from chemicals that cause harmful effects to our human body.</a:t>
            </a:r>
          </a:p>
          <a:p>
            <a:pPr lvl="0"/>
            <a:r>
              <a:rPr lang="en-US" sz="2800" dirty="0">
                <a:latin typeface="Times New Roman" pitchFamily="18" charset="0"/>
                <a:cs typeface="Times New Roman" pitchFamily="18" charset="0"/>
              </a:rPr>
              <a:t>Vegetables and fruits are supplied fresh from the garden that build our health and protect us from sickness and diseases.</a:t>
            </a:r>
          </a:p>
          <a:p>
            <a:pPr lvl="0"/>
            <a:r>
              <a:rPr lang="en-US" sz="2800" dirty="0">
                <a:latin typeface="Times New Roman" pitchFamily="18" charset="0"/>
                <a:cs typeface="Times New Roman" pitchFamily="18" charset="0"/>
              </a:rPr>
              <a:t>We can save our financial resources through its practice.</a:t>
            </a:r>
          </a:p>
          <a:p>
            <a:pPr lvl="0"/>
            <a:r>
              <a:rPr lang="en-US" sz="2800" dirty="0">
                <a:latin typeface="Times New Roman" pitchFamily="18" charset="0"/>
                <a:cs typeface="Times New Roman" pitchFamily="18" charset="0"/>
              </a:rPr>
              <a:t>It affords us opportunities to raise funds for church and community projects.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lgerian" pitchFamily="82" charset="0"/>
                <a:cs typeface="Times New Roman" pitchFamily="18" charset="0"/>
              </a:rPr>
              <a:t>benefits of organic gardening</a:t>
            </a:r>
            <a:endParaRPr lang="en-US" sz="3200" dirty="0"/>
          </a:p>
        </p:txBody>
      </p:sp>
      <p:sp>
        <p:nvSpPr>
          <p:cNvPr id="3" name="Content Placeholder 2"/>
          <p:cNvSpPr>
            <a:spLocks noGrp="1"/>
          </p:cNvSpPr>
          <p:nvPr>
            <p:ph sz="half" idx="1"/>
          </p:nvPr>
        </p:nvSpPr>
        <p:spPr>
          <a:xfrm>
            <a:off x="457200" y="1295400"/>
            <a:ext cx="3886200" cy="4830763"/>
          </a:xfrm>
        </p:spPr>
        <p:txBody>
          <a:bodyPr>
            <a:normAutofit/>
          </a:bodyPr>
          <a:lstStyle/>
          <a:p>
            <a:pPr lvl="0"/>
            <a:endParaRPr lang="en-US" dirty="0" smtClean="0">
              <a:latin typeface="Times New Roman" pitchFamily="18" charset="0"/>
              <a:cs typeface="Times New Roman" pitchFamily="18" charset="0"/>
            </a:endParaRPr>
          </a:p>
          <a:p>
            <a:pPr lvl="0"/>
            <a:r>
              <a:rPr lang="en-US" dirty="0" smtClean="0">
                <a:latin typeface="Times New Roman" pitchFamily="18" charset="0"/>
                <a:cs typeface="Times New Roman" pitchFamily="18" charset="0"/>
              </a:rPr>
              <a:t>Ornamental plants cultivated organically beautify our living surrounding habitat. It enhances aesthetics of our place.</a:t>
            </a:r>
          </a:p>
          <a:p>
            <a:endParaRPr lang="en-US" dirty="0"/>
          </a:p>
        </p:txBody>
      </p:sp>
      <p:pic>
        <p:nvPicPr>
          <p:cNvPr id="5" name="Content Placeholder 4" descr="Michigan to Caribbean 182.JPG"/>
          <p:cNvPicPr>
            <a:picLocks noGrp="1" noChangeAspect="1"/>
          </p:cNvPicPr>
          <p:nvPr>
            <p:ph sz="half" idx="2"/>
          </p:nvPr>
        </p:nvPicPr>
        <p:blipFill>
          <a:blip r:embed="rId2"/>
          <a:stretch>
            <a:fillRect/>
          </a:stretch>
        </p:blipFill>
        <p:spPr>
          <a:xfrm>
            <a:off x="4419600" y="1295400"/>
            <a:ext cx="4267200" cy="48768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lgerian" pitchFamily="82" charset="0"/>
                <a:cs typeface="Times New Roman" pitchFamily="18" charset="0"/>
              </a:rPr>
              <a:t>benefits of organic gardening</a:t>
            </a:r>
            <a:endParaRPr lang="en-US" sz="3200" dirty="0"/>
          </a:p>
        </p:txBody>
      </p:sp>
      <p:sp>
        <p:nvSpPr>
          <p:cNvPr id="3" name="Content Placeholder 2"/>
          <p:cNvSpPr>
            <a:spLocks noGrp="1"/>
          </p:cNvSpPr>
          <p:nvPr>
            <p:ph sz="half" idx="1"/>
          </p:nvPr>
        </p:nvSpPr>
        <p:spPr>
          <a:xfrm>
            <a:off x="457200" y="1295400"/>
            <a:ext cx="4038600" cy="4830763"/>
          </a:xfrm>
        </p:spPr>
        <p:txBody>
          <a:bodyPr>
            <a:normAutofit fontScale="92500"/>
          </a:bodyPr>
          <a:lstStyle/>
          <a:p>
            <a:pPr lvl="0"/>
            <a:r>
              <a:rPr lang="en-US" dirty="0" smtClean="0">
                <a:latin typeface="Times New Roman" pitchFamily="18" charset="0"/>
                <a:cs typeface="Times New Roman" pitchFamily="18" charset="0"/>
              </a:rPr>
              <a:t>Organic gardening offers us physical exercise for our body in the nature.</a:t>
            </a:r>
          </a:p>
          <a:p>
            <a:pPr lvl="0"/>
            <a:r>
              <a:rPr lang="en-US" dirty="0" smtClean="0">
                <a:latin typeface="Times New Roman" pitchFamily="18" charset="0"/>
                <a:cs typeface="Times New Roman" pitchFamily="18" charset="0"/>
              </a:rPr>
              <a:t>It is environment friendly; the natural eco-systems are not affected through its practice.  </a:t>
            </a:r>
          </a:p>
          <a:p>
            <a:pPr lvl="0"/>
            <a:r>
              <a:rPr lang="en-US" dirty="0" smtClean="0">
                <a:latin typeface="Times New Roman" pitchFamily="18" charset="0"/>
                <a:cs typeface="Times New Roman" pitchFamily="18" charset="0"/>
              </a:rPr>
              <a:t>We develop appreciation for God’s nature and learn of our Creator.</a:t>
            </a:r>
          </a:p>
          <a:p>
            <a:endParaRPr lang="en-US" dirty="0"/>
          </a:p>
        </p:txBody>
      </p:sp>
      <p:pic>
        <p:nvPicPr>
          <p:cNvPr id="5" name="Content Placeholder 4" descr="SAM_0360.JPG"/>
          <p:cNvPicPr>
            <a:picLocks noGrp="1" noChangeAspect="1"/>
          </p:cNvPicPr>
          <p:nvPr>
            <p:ph sz="half" idx="2"/>
          </p:nvPr>
        </p:nvPicPr>
        <p:blipFill>
          <a:blip r:embed="rId2"/>
          <a:stretch>
            <a:fillRect/>
          </a:stretch>
        </p:blipFill>
        <p:spPr>
          <a:xfrm>
            <a:off x="4419600" y="1295400"/>
            <a:ext cx="4267200" cy="48006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latin typeface="Algerian" pitchFamily="82" charset="0"/>
                <a:cs typeface="Times New Roman" pitchFamily="18" charset="0"/>
              </a:rPr>
              <a:t/>
            </a:r>
            <a:br>
              <a:rPr lang="en-US" sz="3600" dirty="0" smtClean="0">
                <a:latin typeface="Algerian" pitchFamily="82" charset="0"/>
                <a:cs typeface="Times New Roman" pitchFamily="18" charset="0"/>
              </a:rPr>
            </a:br>
            <a:r>
              <a:rPr lang="en-US" sz="3600" dirty="0" smtClean="0">
                <a:latin typeface="Algerian" pitchFamily="82" charset="0"/>
                <a:cs typeface="Times New Roman" pitchFamily="18" charset="0"/>
              </a:rPr>
              <a:t>Requirements for Organic Gardening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t> </a:t>
            </a:r>
            <a:endParaRPr lang="en-US" dirty="0"/>
          </a:p>
        </p:txBody>
      </p:sp>
      <p:sp>
        <p:nvSpPr>
          <p:cNvPr id="3" name="Content Placeholder 2"/>
          <p:cNvSpPr>
            <a:spLocks noGrp="1"/>
          </p:cNvSpPr>
          <p:nvPr>
            <p:ph sz="half" idx="1"/>
          </p:nvPr>
        </p:nvSpPr>
        <p:spPr>
          <a:xfrm>
            <a:off x="457200" y="1295400"/>
            <a:ext cx="4038600" cy="4830763"/>
          </a:xfrm>
        </p:spPr>
        <p:txBody>
          <a:bodyPr>
            <a:normAutofit fontScale="92500" lnSpcReduction="10000"/>
          </a:bodyPr>
          <a:lstStyle/>
          <a:p>
            <a:r>
              <a:rPr lang="en-US" dirty="0">
                <a:latin typeface="Times New Roman" pitchFamily="18" charset="0"/>
                <a:cs typeface="Times New Roman" pitchFamily="18" charset="0"/>
              </a:rPr>
              <a:t>Any person who wishes and have desire to grow plants can practice organic gardening either at home or at workplace, provided some land is available and permission is obtained for its use.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Landless </a:t>
            </a:r>
            <a:r>
              <a:rPr lang="en-US" dirty="0">
                <a:latin typeface="Times New Roman" pitchFamily="18" charset="0"/>
                <a:cs typeface="Times New Roman" pitchFamily="18" charset="0"/>
              </a:rPr>
              <a:t>gardening is practiced in boxes and containers. Anyone can do organic gardening anytime and anywhere. </a:t>
            </a:r>
          </a:p>
          <a:p>
            <a:endParaRPr lang="en-US" dirty="0">
              <a:latin typeface="Times New Roman" pitchFamily="18" charset="0"/>
              <a:cs typeface="Times New Roman" pitchFamily="18" charset="0"/>
            </a:endParaRPr>
          </a:p>
        </p:txBody>
      </p:sp>
      <p:pic>
        <p:nvPicPr>
          <p:cNvPr id="5" name="Content Placeholder 4" descr="SAM_0351.JPG"/>
          <p:cNvPicPr>
            <a:picLocks noGrp="1" noChangeAspect="1"/>
          </p:cNvPicPr>
          <p:nvPr>
            <p:ph sz="half" idx="2"/>
          </p:nvPr>
        </p:nvPicPr>
        <p:blipFill>
          <a:blip r:embed="rId2"/>
          <a:stretch>
            <a:fillRect/>
          </a:stretch>
        </p:blipFill>
        <p:spPr>
          <a:xfrm>
            <a:off x="4648200" y="1295400"/>
            <a:ext cx="4038600" cy="4495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latin typeface="Algerian" pitchFamily="82" charset="0"/>
                <a:cs typeface="Times New Roman" pitchFamily="18" charset="0"/>
              </a:rPr>
              <a:t/>
            </a:r>
            <a:br>
              <a:rPr lang="en-US" sz="3600" dirty="0" smtClean="0">
                <a:latin typeface="Algerian" pitchFamily="82" charset="0"/>
                <a:cs typeface="Times New Roman" pitchFamily="18" charset="0"/>
              </a:rPr>
            </a:br>
            <a:r>
              <a:rPr lang="en-US" sz="3600" dirty="0" smtClean="0">
                <a:latin typeface="Algerian" pitchFamily="82" charset="0"/>
                <a:cs typeface="Times New Roman" pitchFamily="18" charset="0"/>
              </a:rPr>
              <a:t>Requirements for Organic Gardening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t> </a:t>
            </a: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10000"/>
          </a:bodyPr>
          <a:lstStyle/>
          <a:p>
            <a:r>
              <a:rPr lang="en-US" dirty="0">
                <a:latin typeface="Times New Roman" pitchFamily="18" charset="0"/>
                <a:cs typeface="Times New Roman" pitchFamily="18" charset="0"/>
              </a:rPr>
              <a:t>Remember, in fertile soil all plants do well.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need gardening tools like fork, cutlass, hoe etc, for preparation of land for gardening.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can begin gardening in our backyards. Cut down branches of trees and shrubs around your house to get some hours of sunshine for plants every day.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Plants </a:t>
            </a:r>
            <a:r>
              <a:rPr lang="en-US" dirty="0">
                <a:latin typeface="Times New Roman" pitchFamily="18" charset="0"/>
                <a:cs typeface="Times New Roman" pitchFamily="18" charset="0"/>
              </a:rPr>
              <a:t>prepare food through photosynthesis therefore we seek sunshine.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Pull </a:t>
            </a:r>
            <a:r>
              <a:rPr lang="en-US" dirty="0">
                <a:latin typeface="Times New Roman" pitchFamily="18" charset="0"/>
                <a:cs typeface="Times New Roman" pitchFamily="18" charset="0"/>
              </a:rPr>
              <a:t>out weeds so that insects will not have place to habitat around them. Insects cut, bite and draw sap from plant parts like leaf, stem, and flower and finally destroy plant.</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sz="3600" dirty="0" smtClean="0">
                <a:latin typeface="Algerian" pitchFamily="82" charset="0"/>
                <a:cs typeface="Times New Roman" pitchFamily="18" charset="0"/>
              </a:rPr>
              <a:t/>
            </a:r>
            <a:br>
              <a:rPr lang="en-US" sz="3600" dirty="0" smtClean="0">
                <a:latin typeface="Algerian" pitchFamily="82" charset="0"/>
                <a:cs typeface="Times New Roman" pitchFamily="18" charset="0"/>
              </a:rPr>
            </a:br>
            <a:r>
              <a:rPr lang="en-US" sz="3600" dirty="0" smtClean="0">
                <a:latin typeface="Algerian" pitchFamily="82" charset="0"/>
                <a:cs typeface="Times New Roman" pitchFamily="18" charset="0"/>
              </a:rPr>
              <a:t>Requirements for Organic Gardening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en-US" dirty="0">
                <a:latin typeface="Times New Roman" pitchFamily="18" charset="0"/>
                <a:cs typeface="Times New Roman" pitchFamily="18" charset="0"/>
              </a:rPr>
              <a:t>Soil fertility need to be maintained all the time for plants to bear flowers and fruits.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organic gardening we depend on plants and animals for supplying organic manures for maintaining soil productivity.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organic manures like Farm Yard Manure (FYM), compost, </a:t>
            </a:r>
            <a:r>
              <a:rPr lang="en-US" dirty="0" smtClean="0">
                <a:latin typeface="Times New Roman" pitchFamily="18" charset="0"/>
                <a:cs typeface="Times New Roman" pitchFamily="18" charset="0"/>
              </a:rPr>
              <a:t>and  </a:t>
            </a:r>
            <a:r>
              <a:rPr lang="en-US" dirty="0" err="1">
                <a:latin typeface="Times New Roman" pitchFamily="18" charset="0"/>
                <a:cs typeface="Times New Roman" pitchFamily="18" charset="0"/>
              </a:rPr>
              <a:t>Gobar</a:t>
            </a:r>
            <a:r>
              <a:rPr lang="en-US" dirty="0">
                <a:latin typeface="Times New Roman" pitchFamily="18" charset="0"/>
                <a:cs typeface="Times New Roman" pitchFamily="18" charset="0"/>
              </a:rPr>
              <a:t>- animal based manure do well in increasing organic matter in the soil.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can enhance soil fertility through green </a:t>
            </a:r>
            <a:r>
              <a:rPr lang="en-US" dirty="0" err="1">
                <a:latin typeface="Times New Roman" pitchFamily="18" charset="0"/>
                <a:cs typeface="Times New Roman" pitchFamily="18" charset="0"/>
              </a:rPr>
              <a:t>manuring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vermiculture</a:t>
            </a:r>
            <a:r>
              <a:rPr lang="en-US" dirty="0">
                <a:latin typeface="Times New Roman" pitchFamily="18" charset="0"/>
                <a:cs typeface="Times New Roman" pitchFamily="18" charset="0"/>
              </a:rPr>
              <a:t> and through crop rotation.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3600" dirty="0" smtClean="0">
                <a:latin typeface="Algerian" pitchFamily="82" charset="0"/>
                <a:cs typeface="Times New Roman" pitchFamily="18" charset="0"/>
              </a:rPr>
              <a:t/>
            </a:r>
            <a:br>
              <a:rPr lang="en-US" sz="3600" dirty="0" smtClean="0">
                <a:latin typeface="Algerian" pitchFamily="82" charset="0"/>
                <a:cs typeface="Times New Roman" pitchFamily="18" charset="0"/>
              </a:rPr>
            </a:br>
            <a:r>
              <a:rPr lang="en-US" sz="3600" dirty="0" smtClean="0">
                <a:latin typeface="Algerian" pitchFamily="82" charset="0"/>
                <a:cs typeface="Times New Roman" pitchFamily="18" charset="0"/>
              </a:rPr>
              <a:t>Requirements for Organic Gardening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838200"/>
            <a:ext cx="8229600" cy="5562600"/>
          </a:xfrm>
        </p:spPr>
        <p:txBody>
          <a:bodyPr>
            <a:normAutofit lnSpcReduction="10000"/>
          </a:bodyPr>
          <a:lstStyle/>
          <a:p>
            <a:pPr>
              <a:buFont typeface="Wingdings" pitchFamily="2" charset="2"/>
              <a:buChar char="Ø"/>
            </a:pPr>
            <a:r>
              <a:rPr lang="en-US" dirty="0" smtClean="0">
                <a:latin typeface="Times New Roman" pitchFamily="18" charset="0"/>
                <a:cs typeface="Times New Roman" pitchFamily="18" charset="0"/>
              </a:rPr>
              <a:t>Farm Yard Manure (FYM)</a:t>
            </a:r>
          </a:p>
          <a:p>
            <a:r>
              <a:rPr lang="en-US" dirty="0" smtClean="0">
                <a:latin typeface="Times New Roman" pitchFamily="18" charset="0"/>
                <a:cs typeface="Times New Roman" pitchFamily="18" charset="0"/>
              </a:rPr>
              <a:t>comprises </a:t>
            </a:r>
            <a:r>
              <a:rPr lang="en-US" dirty="0">
                <a:latin typeface="Times New Roman" pitchFamily="18" charset="0"/>
                <a:cs typeface="Times New Roman" pitchFamily="18" charset="0"/>
              </a:rPr>
              <a:t>of plant wastes and animal litter.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All </a:t>
            </a:r>
            <a:r>
              <a:rPr lang="en-US" dirty="0">
                <a:latin typeface="Times New Roman" pitchFamily="18" charset="0"/>
                <a:cs typeface="Times New Roman" pitchFamily="18" charset="0"/>
              </a:rPr>
              <a:t>decomposable matter from plants and animals sources decay after some time.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Those </a:t>
            </a:r>
            <a:r>
              <a:rPr lang="en-US" dirty="0">
                <a:latin typeface="Times New Roman" pitchFamily="18" charset="0"/>
                <a:cs typeface="Times New Roman" pitchFamily="18" charset="0"/>
              </a:rPr>
              <a:t>farmers who practice mixed farming (plants and animals are raised together on a farm) make FYM. </a:t>
            </a:r>
            <a:endParaRPr lang="en-US" dirty="0" smtClean="0">
              <a:latin typeface="Times New Roman" pitchFamily="18" charset="0"/>
              <a:cs typeface="Times New Roman" pitchFamily="18" charset="0"/>
            </a:endParaRPr>
          </a:p>
          <a:p>
            <a:pPr>
              <a:buFont typeface="Wingdings" pitchFamily="2" charset="2"/>
              <a:buChar char="Ø"/>
            </a:pPr>
            <a:r>
              <a:rPr lang="en-US" dirty="0" smtClean="0">
                <a:latin typeface="Times New Roman" pitchFamily="18" charset="0"/>
                <a:cs typeface="Times New Roman" pitchFamily="18" charset="0"/>
              </a:rPr>
              <a:t>Compost</a:t>
            </a:r>
          </a:p>
          <a:p>
            <a:r>
              <a:rPr lang="en-US" dirty="0" smtClean="0">
                <a:latin typeface="Times New Roman" pitchFamily="18" charset="0"/>
                <a:cs typeface="Times New Roman" pitchFamily="18" charset="0"/>
              </a:rPr>
              <a:t>It involves decomposing of plant remains. </a:t>
            </a:r>
          </a:p>
          <a:p>
            <a:r>
              <a:rPr lang="en-US" dirty="0" smtClean="0">
                <a:latin typeface="Times New Roman" pitchFamily="18" charset="0"/>
                <a:cs typeface="Times New Roman" pitchFamily="18" charset="0"/>
              </a:rPr>
              <a:t>Mostly leaves are used but other parts of plants can also be utilized for compositing. </a:t>
            </a:r>
          </a:p>
          <a:p>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latin typeface="Algerian" pitchFamily="82" charset="0"/>
                <a:cs typeface="Times New Roman" pitchFamily="18" charset="0"/>
              </a:rPr>
              <a:t>Requirements for Organic Gardening</a:t>
            </a:r>
            <a:endParaRPr lang="en-US" sz="3200" dirty="0"/>
          </a:p>
        </p:txBody>
      </p:sp>
      <p:sp>
        <p:nvSpPr>
          <p:cNvPr id="3" name="Content Placeholder 2"/>
          <p:cNvSpPr>
            <a:spLocks noGrp="1"/>
          </p:cNvSpPr>
          <p:nvPr>
            <p:ph idx="1"/>
          </p:nvPr>
        </p:nvSpPr>
        <p:spPr>
          <a:xfrm>
            <a:off x="457200" y="990600"/>
            <a:ext cx="8229600" cy="5410200"/>
          </a:xfrm>
        </p:spPr>
        <p:txBody>
          <a:bodyPr>
            <a:normAutofit lnSpcReduction="10000"/>
          </a:bodyPr>
          <a:lstStyle/>
          <a:p>
            <a:pPr>
              <a:buFont typeface="Wingdings" pitchFamily="2" charset="2"/>
              <a:buChar char="Ø"/>
            </a:pPr>
            <a:r>
              <a:rPr lang="en-US" dirty="0" smtClean="0"/>
              <a:t>Green manure</a:t>
            </a:r>
          </a:p>
          <a:p>
            <a:r>
              <a:rPr lang="en-US" dirty="0" smtClean="0"/>
              <a:t> In </a:t>
            </a:r>
            <a:r>
              <a:rPr lang="en-US" dirty="0"/>
              <a:t>green </a:t>
            </a:r>
            <a:r>
              <a:rPr lang="en-US" dirty="0" err="1"/>
              <a:t>manuring</a:t>
            </a:r>
            <a:r>
              <a:rPr lang="en-US" dirty="0"/>
              <a:t>, the plants that are leguminous (like beans, peas) are grown for two months period and ploughed back into the soil. </a:t>
            </a:r>
          </a:p>
          <a:p>
            <a:pPr>
              <a:buFont typeface="Wingdings" pitchFamily="2" charset="2"/>
              <a:buChar char="Ø"/>
            </a:pPr>
            <a:r>
              <a:rPr lang="en-US" dirty="0" err="1" smtClean="0">
                <a:latin typeface="Times New Roman" pitchFamily="18" charset="0"/>
                <a:cs typeface="Times New Roman" pitchFamily="18" charset="0"/>
              </a:rPr>
              <a:t>Gobar</a:t>
            </a:r>
            <a:r>
              <a:rPr lang="en-US" dirty="0" smtClean="0">
                <a:latin typeface="Times New Roman" pitchFamily="18" charset="0"/>
                <a:cs typeface="Times New Roman" pitchFamily="18" charset="0"/>
              </a:rPr>
              <a:t> </a:t>
            </a:r>
          </a:p>
          <a:p>
            <a:r>
              <a:rPr lang="en-US" dirty="0" err="1" smtClean="0">
                <a:latin typeface="Times New Roman" pitchFamily="18" charset="0"/>
                <a:cs typeface="Times New Roman" pitchFamily="18" charset="0"/>
              </a:rPr>
              <a:t>Gobar</a:t>
            </a:r>
            <a:r>
              <a:rPr lang="en-US" dirty="0" smtClean="0">
                <a:latin typeface="Times New Roman" pitchFamily="18" charset="0"/>
                <a:cs typeface="Times New Roman" pitchFamily="18" charset="0"/>
              </a:rPr>
              <a:t> is organic manure that is collected from cattle farms. </a:t>
            </a:r>
          </a:p>
          <a:p>
            <a:r>
              <a:rPr lang="en-US" dirty="0" smtClean="0">
                <a:latin typeface="Times New Roman" pitchFamily="18" charset="0"/>
                <a:cs typeface="Times New Roman" pitchFamily="18" charset="0"/>
              </a:rPr>
              <a:t>When it is decomposed it is mixed into the soil. </a:t>
            </a:r>
          </a:p>
          <a:p>
            <a:r>
              <a:rPr lang="en-US" dirty="0" smtClean="0">
                <a:latin typeface="Times New Roman" pitchFamily="18" charset="0"/>
                <a:cs typeface="Times New Roman" pitchFamily="18" charset="0"/>
              </a:rPr>
              <a:t>It is an excellent organic manure.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noAutofit/>
          </a:bodyPr>
          <a:lstStyle/>
          <a:p>
            <a:r>
              <a:rPr lang="en-US" sz="3200" dirty="0" smtClean="0">
                <a:latin typeface="Algerian" pitchFamily="82" charset="0"/>
                <a:cs typeface="Times New Roman" pitchFamily="18" charset="0"/>
              </a:rPr>
              <a:t>Organic Gardening</a:t>
            </a:r>
            <a:endParaRPr lang="en-US" sz="3200" dirty="0">
              <a:latin typeface="Algerian" pitchFamily="82" charset="0"/>
              <a:cs typeface="Times New Roman" pitchFamily="18" charset="0"/>
            </a:endParaRPr>
          </a:p>
        </p:txBody>
      </p:sp>
      <p:sp>
        <p:nvSpPr>
          <p:cNvPr id="3" name="Content Placeholder 2"/>
          <p:cNvSpPr>
            <a:spLocks noGrp="1"/>
          </p:cNvSpPr>
          <p:nvPr>
            <p:ph idx="1"/>
          </p:nvPr>
        </p:nvSpPr>
        <p:spPr>
          <a:xfrm>
            <a:off x="457200" y="990600"/>
            <a:ext cx="8229600" cy="5334000"/>
          </a:xfrm>
        </p:spPr>
        <p:txBody>
          <a:bodyPr>
            <a:normAutofit fontScale="92500" lnSpcReduction="10000"/>
          </a:bodyPr>
          <a:lstStyle/>
          <a:p>
            <a:pPr>
              <a:buNone/>
            </a:pPr>
            <a:r>
              <a:rPr lang="en-US" dirty="0" smtClean="0">
                <a:latin typeface="Times New Roman" pitchFamily="18" charset="0"/>
                <a:cs typeface="Times New Roman" pitchFamily="18" charset="0"/>
              </a:rPr>
              <a:t>Outline of the Presentation</a:t>
            </a:r>
          </a:p>
          <a:p>
            <a:r>
              <a:rPr lang="en-US" dirty="0" smtClean="0">
                <a:latin typeface="Times New Roman" pitchFamily="18" charset="0"/>
                <a:cs typeface="Times New Roman" pitchFamily="18" charset="0"/>
              </a:rPr>
              <a:t>Theological Context of Agriculture</a:t>
            </a:r>
          </a:p>
          <a:p>
            <a:r>
              <a:rPr lang="en-US" dirty="0" smtClean="0">
                <a:latin typeface="Times New Roman" pitchFamily="18" charset="0"/>
                <a:cs typeface="Times New Roman" pitchFamily="18" charset="0"/>
              </a:rPr>
              <a:t>Definitions of Agriculture</a:t>
            </a:r>
          </a:p>
          <a:p>
            <a:r>
              <a:rPr lang="en-US" dirty="0" smtClean="0">
                <a:latin typeface="Times New Roman" pitchFamily="18" charset="0"/>
                <a:cs typeface="Times New Roman" pitchFamily="18" charset="0"/>
              </a:rPr>
              <a:t>Land: An Important Resource of Production</a:t>
            </a:r>
          </a:p>
          <a:p>
            <a:r>
              <a:rPr lang="en-US" dirty="0" smtClean="0">
                <a:latin typeface="Times New Roman" pitchFamily="18" charset="0"/>
                <a:cs typeface="Times New Roman" pitchFamily="18" charset="0"/>
              </a:rPr>
              <a:t>Organic Gardening</a:t>
            </a:r>
          </a:p>
          <a:p>
            <a:r>
              <a:rPr lang="en-US" dirty="0" smtClean="0">
                <a:latin typeface="Times New Roman" pitchFamily="18" charset="0"/>
                <a:cs typeface="Times New Roman" pitchFamily="18" charset="0"/>
              </a:rPr>
              <a:t>Sir Albert Howard: Father of Organic Farming</a:t>
            </a:r>
          </a:p>
          <a:p>
            <a:r>
              <a:rPr lang="en-US" dirty="0" smtClean="0">
                <a:latin typeface="Times New Roman" pitchFamily="18" charset="0"/>
                <a:cs typeface="Times New Roman" pitchFamily="18" charset="0"/>
              </a:rPr>
              <a:t>Organically Produced Plants</a:t>
            </a:r>
          </a:p>
          <a:p>
            <a:r>
              <a:rPr lang="en-US" dirty="0" smtClean="0">
                <a:latin typeface="Times New Roman" pitchFamily="18" charset="0"/>
                <a:cs typeface="Times New Roman" pitchFamily="18" charset="0"/>
              </a:rPr>
              <a:t>Benefits of Organic Gardening</a:t>
            </a:r>
          </a:p>
          <a:p>
            <a:r>
              <a:rPr lang="en-US" dirty="0" smtClean="0">
                <a:latin typeface="Times New Roman" pitchFamily="18" charset="0"/>
                <a:cs typeface="Times New Roman" pitchFamily="18" charset="0"/>
              </a:rPr>
              <a:t>Requirements for Organic Gardening</a:t>
            </a:r>
          </a:p>
          <a:p>
            <a:r>
              <a:rPr lang="en-US" dirty="0" err="1" smtClean="0">
                <a:latin typeface="Times New Roman" pitchFamily="18" charset="0"/>
                <a:cs typeface="Times New Roman" pitchFamily="18" charset="0"/>
              </a:rPr>
              <a:t>Vermiculture</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err="1" smtClean="0">
                <a:latin typeface="Algerian" pitchFamily="82" charset="0"/>
              </a:rPr>
              <a:t>Vermiculture</a:t>
            </a:r>
            <a:endParaRPr lang="en-US" sz="3200" dirty="0">
              <a:latin typeface="Algerian" pitchFamily="82" charset="0"/>
            </a:endParaRPr>
          </a:p>
        </p:txBody>
      </p:sp>
      <p:sp>
        <p:nvSpPr>
          <p:cNvPr id="3" name="Content Placeholder 2"/>
          <p:cNvSpPr>
            <a:spLocks noGrp="1"/>
          </p:cNvSpPr>
          <p:nvPr>
            <p:ph idx="1"/>
          </p:nvPr>
        </p:nvSpPr>
        <p:spPr/>
        <p:txBody>
          <a:bodyPr/>
          <a:lstStyle/>
          <a:p>
            <a:r>
              <a:rPr lang="en-US" dirty="0" err="1">
                <a:latin typeface="Times New Roman" pitchFamily="18" charset="0"/>
                <a:cs typeface="Times New Roman" pitchFamily="18" charset="0"/>
              </a:rPr>
              <a:t>Vermiculture</a:t>
            </a:r>
            <a:r>
              <a:rPr lang="en-US" dirty="0">
                <a:latin typeface="Times New Roman" pitchFamily="18" charset="0"/>
                <a:cs typeface="Times New Roman" pitchFamily="18" charset="0"/>
              </a:rPr>
              <a:t> is a practice of raising earthworms for agriculture.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These </a:t>
            </a:r>
            <a:r>
              <a:rPr lang="en-US" dirty="0">
                <a:latin typeface="Times New Roman" pitchFamily="18" charset="0"/>
                <a:cs typeface="Times New Roman" pitchFamily="18" charset="0"/>
              </a:rPr>
              <a:t>earthworms are nature’s gift for cultivating our soil for any agricultural activities.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make soil fertile. Plants do well where earthworms are present in the soil.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Algerian" pitchFamily="82" charset="0"/>
              </a:rPr>
              <a:t>Conclusion</a:t>
            </a:r>
            <a:endParaRPr lang="en-US" sz="3200" dirty="0">
              <a:latin typeface="Algerian" pitchFamily="82" charset="0"/>
            </a:endParaRPr>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Plants and animals grow healthy when organic gardening is practiced.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food harvested from organic gardening is safe and healthy for our human consumption.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Organic </a:t>
            </a:r>
            <a:r>
              <a:rPr lang="en-US" dirty="0">
                <a:latin typeface="Times New Roman" pitchFamily="18" charset="0"/>
                <a:cs typeface="Times New Roman" pitchFamily="18" charset="0"/>
              </a:rPr>
              <a:t>farming and organic gardening are the best agricultural practices for this 21</a:t>
            </a:r>
            <a:r>
              <a:rPr lang="en-US" baseline="30000" dirty="0">
                <a:latin typeface="Times New Roman" pitchFamily="18" charset="0"/>
                <a:cs typeface="Times New Roman" pitchFamily="18" charset="0"/>
              </a:rPr>
              <a:t>st</a:t>
            </a:r>
            <a:r>
              <a:rPr lang="en-US" dirty="0">
                <a:latin typeface="Times New Roman" pitchFamily="18" charset="0"/>
                <a:cs typeface="Times New Roman" pitchFamily="18" charset="0"/>
              </a:rPr>
              <a:t> century.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Grow </a:t>
            </a:r>
            <a:r>
              <a:rPr lang="en-US" dirty="0">
                <a:latin typeface="Times New Roman" pitchFamily="18" charset="0"/>
                <a:cs typeface="Times New Roman" pitchFamily="18" charset="0"/>
              </a:rPr>
              <a:t>organically and enjoy optimum health. </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Algerian" pitchFamily="82" charset="0"/>
              </a:rPr>
              <a:t>Organic Produce : turmeric</a:t>
            </a:r>
            <a:endParaRPr lang="en-US" sz="3200" dirty="0">
              <a:latin typeface="Algerian" pitchFamily="82" charset="0"/>
            </a:endParaRPr>
          </a:p>
        </p:txBody>
      </p:sp>
      <p:pic>
        <p:nvPicPr>
          <p:cNvPr id="4" name="Content Placeholder 3" descr="SAM_0300.JPG"/>
          <p:cNvPicPr>
            <a:picLocks noGrp="1" noChangeAspect="1"/>
          </p:cNvPicPr>
          <p:nvPr>
            <p:ph idx="1"/>
          </p:nvPr>
        </p:nvPicPr>
        <p:blipFill>
          <a:blip r:embed="rId2"/>
          <a:stretch>
            <a:fillRect/>
          </a:stretch>
        </p:blipFill>
        <p:spPr>
          <a:xfrm>
            <a:off x="609601" y="1066800"/>
            <a:ext cx="7924800" cy="50593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latin typeface="Algerian" pitchFamily="82" charset="0"/>
              </a:rPr>
              <a:t>Organic Produce : dasheen</a:t>
            </a:r>
            <a:endParaRPr lang="en-US" sz="3200" dirty="0"/>
          </a:p>
        </p:txBody>
      </p:sp>
      <p:pic>
        <p:nvPicPr>
          <p:cNvPr id="4" name="Content Placeholder 3" descr="SAM_0305.JPG"/>
          <p:cNvPicPr>
            <a:picLocks noGrp="1" noChangeAspect="1"/>
          </p:cNvPicPr>
          <p:nvPr>
            <p:ph idx="1"/>
          </p:nvPr>
        </p:nvPicPr>
        <p:blipFill>
          <a:blip r:embed="rId2"/>
          <a:stretch>
            <a:fillRect/>
          </a:stretch>
        </p:blipFill>
        <p:spPr>
          <a:xfrm>
            <a:off x="609601" y="990600"/>
            <a:ext cx="7924800" cy="51355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lgerian" pitchFamily="82" charset="0"/>
              </a:rPr>
              <a:t>Organic Produce: thyme</a:t>
            </a:r>
            <a:endParaRPr lang="en-US" sz="3200" dirty="0"/>
          </a:p>
        </p:txBody>
      </p:sp>
      <p:pic>
        <p:nvPicPr>
          <p:cNvPr id="4" name="Content Placeholder 3" descr="SAM_0308.JPG"/>
          <p:cNvPicPr>
            <a:picLocks noGrp="1" noChangeAspect="1"/>
          </p:cNvPicPr>
          <p:nvPr>
            <p:ph idx="1"/>
          </p:nvPr>
        </p:nvPicPr>
        <p:blipFill>
          <a:blip r:embed="rId2"/>
          <a:stretch>
            <a:fillRect/>
          </a:stretch>
        </p:blipFill>
        <p:spPr>
          <a:xfrm>
            <a:off x="381001" y="1219200"/>
            <a:ext cx="8229600" cy="49069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latin typeface="Algerian" pitchFamily="82" charset="0"/>
              </a:rPr>
              <a:t>Organic </a:t>
            </a:r>
            <a:r>
              <a:rPr lang="en-US" sz="3200" dirty="0" err="1" smtClean="0">
                <a:latin typeface="Algerian" pitchFamily="82" charset="0"/>
              </a:rPr>
              <a:t>Produce:cassava</a:t>
            </a:r>
            <a:endParaRPr lang="en-US" sz="3200" dirty="0"/>
          </a:p>
        </p:txBody>
      </p:sp>
      <p:pic>
        <p:nvPicPr>
          <p:cNvPr id="4" name="Content Placeholder 3" descr="SAM_0335.JPG"/>
          <p:cNvPicPr>
            <a:picLocks noGrp="1" noChangeAspect="1"/>
          </p:cNvPicPr>
          <p:nvPr>
            <p:ph idx="1"/>
          </p:nvPr>
        </p:nvPicPr>
        <p:blipFill>
          <a:blip r:embed="rId2"/>
          <a:stretch>
            <a:fillRect/>
          </a:stretch>
        </p:blipFill>
        <p:spPr>
          <a:xfrm>
            <a:off x="609601" y="914400"/>
            <a:ext cx="8001000" cy="52117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lgerian" pitchFamily="82" charset="0"/>
              </a:rPr>
              <a:t>Organic Produce : plantain</a:t>
            </a:r>
            <a:endParaRPr lang="en-US" sz="3200" dirty="0"/>
          </a:p>
        </p:txBody>
      </p:sp>
      <p:pic>
        <p:nvPicPr>
          <p:cNvPr id="4" name="Content Placeholder 3" descr="SAM_0338.JPG"/>
          <p:cNvPicPr>
            <a:picLocks noGrp="1" noChangeAspect="1"/>
          </p:cNvPicPr>
          <p:nvPr>
            <p:ph idx="1"/>
          </p:nvPr>
        </p:nvPicPr>
        <p:blipFill>
          <a:blip r:embed="rId2"/>
          <a:stretch>
            <a:fillRect/>
          </a:stretch>
        </p:blipFill>
        <p:spPr>
          <a:xfrm>
            <a:off x="609601" y="990600"/>
            <a:ext cx="7848600" cy="51355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lgerian" pitchFamily="82" charset="0"/>
              </a:rPr>
              <a:t>Organic Produce : </a:t>
            </a:r>
            <a:r>
              <a:rPr lang="en-US" sz="3200" dirty="0" err="1" smtClean="0">
                <a:latin typeface="Algerian" pitchFamily="82" charset="0"/>
              </a:rPr>
              <a:t>Patchoi</a:t>
            </a:r>
            <a:endParaRPr lang="en-US" sz="3200" dirty="0"/>
          </a:p>
        </p:txBody>
      </p:sp>
      <p:pic>
        <p:nvPicPr>
          <p:cNvPr id="4" name="Content Placeholder 3" descr="SAM_0339.JPG"/>
          <p:cNvPicPr>
            <a:picLocks noGrp="1" noChangeAspect="1"/>
          </p:cNvPicPr>
          <p:nvPr>
            <p:ph idx="1"/>
          </p:nvPr>
        </p:nvPicPr>
        <p:blipFill>
          <a:blip r:embed="rId2"/>
          <a:stretch>
            <a:fillRect/>
          </a:stretch>
        </p:blipFill>
        <p:spPr>
          <a:xfrm>
            <a:off x="457201" y="990600"/>
            <a:ext cx="8153400" cy="513556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Algerian" pitchFamily="82" charset="0"/>
              </a:rPr>
              <a:t>Organic Produce : eddoes </a:t>
            </a:r>
            <a:endParaRPr lang="en-US" sz="3200" dirty="0"/>
          </a:p>
        </p:txBody>
      </p:sp>
      <p:pic>
        <p:nvPicPr>
          <p:cNvPr id="4" name="Content Placeholder 3" descr="SAM_0455.JPG"/>
          <p:cNvPicPr>
            <a:picLocks noGrp="1" noChangeAspect="1"/>
          </p:cNvPicPr>
          <p:nvPr>
            <p:ph idx="1"/>
          </p:nvPr>
        </p:nvPicPr>
        <p:blipFill>
          <a:blip r:embed="rId2"/>
          <a:stretch>
            <a:fillRect/>
          </a:stretch>
        </p:blipFill>
        <p:spPr>
          <a:xfrm>
            <a:off x="609600" y="990600"/>
            <a:ext cx="7817909" cy="521176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lgerian" pitchFamily="82" charset="0"/>
              </a:rPr>
              <a:t>Organic Produce : lettuce</a:t>
            </a:r>
            <a:endParaRPr lang="en-US" sz="3200" dirty="0"/>
          </a:p>
        </p:txBody>
      </p:sp>
      <p:pic>
        <p:nvPicPr>
          <p:cNvPr id="4" name="Content Placeholder 3" descr="SAM_0555 - Copy.JPG"/>
          <p:cNvPicPr>
            <a:picLocks noGrp="1" noChangeAspect="1"/>
          </p:cNvPicPr>
          <p:nvPr>
            <p:ph idx="1"/>
          </p:nvPr>
        </p:nvPicPr>
        <p:blipFill>
          <a:blip r:embed="rId2"/>
          <a:stretch>
            <a:fillRect/>
          </a:stretch>
        </p:blipFill>
        <p:spPr>
          <a:xfrm>
            <a:off x="838201" y="1143000"/>
            <a:ext cx="7467600" cy="49831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Organic Gardening</a:t>
            </a:r>
            <a:endParaRPr lang="en-US" dirty="0"/>
          </a:p>
        </p:txBody>
      </p:sp>
      <p:sp>
        <p:nvSpPr>
          <p:cNvPr id="3" name="Content Placeholder 2"/>
          <p:cNvSpPr>
            <a:spLocks noGrp="1"/>
          </p:cNvSpPr>
          <p:nvPr>
            <p:ph idx="1"/>
          </p:nvPr>
        </p:nvSpPr>
        <p:spPr/>
        <p:txBody>
          <a:bodyPr/>
          <a:lstStyle/>
          <a:p>
            <a:r>
              <a:rPr lang="en-US" dirty="0" smtClean="0"/>
              <a:t>To create awareness of the practice of organic Agriculture and organic gardening</a:t>
            </a:r>
          </a:p>
          <a:p>
            <a:r>
              <a:rPr lang="en-US" dirty="0" smtClean="0"/>
              <a:t>To know and understand the benefits of organic gardening</a:t>
            </a:r>
          </a:p>
          <a:p>
            <a:r>
              <a:rPr lang="en-US" dirty="0" smtClean="0"/>
              <a:t>To promote healthy living through the practice of </a:t>
            </a:r>
            <a:r>
              <a:rPr lang="en-US" smtClean="0"/>
              <a:t>organic gardening</a:t>
            </a:r>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lgerian" pitchFamily="82" charset="0"/>
              </a:rPr>
              <a:t>Organic Produce : Yam</a:t>
            </a:r>
            <a:endParaRPr lang="en-US" sz="3200" dirty="0"/>
          </a:p>
        </p:txBody>
      </p:sp>
      <p:pic>
        <p:nvPicPr>
          <p:cNvPr id="4" name="Content Placeholder 3" descr="SAM_0560.JPG"/>
          <p:cNvPicPr>
            <a:picLocks noGrp="1" noChangeAspect="1"/>
          </p:cNvPicPr>
          <p:nvPr>
            <p:ph idx="1"/>
          </p:nvPr>
        </p:nvPicPr>
        <p:blipFill>
          <a:blip r:embed="rId2"/>
          <a:stretch>
            <a:fillRect/>
          </a:stretch>
        </p:blipFill>
        <p:spPr>
          <a:xfrm>
            <a:off x="609601" y="1143000"/>
            <a:ext cx="7620000" cy="5334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lgerian" pitchFamily="82" charset="0"/>
              </a:rPr>
              <a:t>Organic Produce</a:t>
            </a:r>
            <a:endParaRPr lang="en-US" sz="3200" dirty="0"/>
          </a:p>
        </p:txBody>
      </p:sp>
      <p:pic>
        <p:nvPicPr>
          <p:cNvPr id="4" name="Content Placeholder 3" descr="SAM_0635 - Copy.JPG"/>
          <p:cNvPicPr>
            <a:picLocks noGrp="1" noChangeAspect="1"/>
          </p:cNvPicPr>
          <p:nvPr>
            <p:ph idx="1"/>
          </p:nvPr>
        </p:nvPicPr>
        <p:blipFill>
          <a:blip r:embed="rId2"/>
          <a:stretch>
            <a:fillRect/>
          </a:stretch>
        </p:blipFill>
        <p:spPr>
          <a:xfrm>
            <a:off x="1554691" y="1600200"/>
            <a:ext cx="6034617" cy="4525963"/>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Algerian" pitchFamily="82" charset="0"/>
              </a:rPr>
              <a:t>Organic Produce :</a:t>
            </a:r>
            <a:r>
              <a:rPr lang="en-US" sz="3200" dirty="0" err="1" smtClean="0">
                <a:latin typeface="Algerian" pitchFamily="82" charset="0"/>
              </a:rPr>
              <a:t>moringa</a:t>
            </a:r>
            <a:endParaRPr lang="en-US" sz="3200" dirty="0"/>
          </a:p>
        </p:txBody>
      </p:sp>
      <p:pic>
        <p:nvPicPr>
          <p:cNvPr id="4" name="Content Placeholder 3" descr="SAM_0639.JPG"/>
          <p:cNvPicPr>
            <a:picLocks noGrp="1" noChangeAspect="1"/>
          </p:cNvPicPr>
          <p:nvPr>
            <p:ph idx="1"/>
          </p:nvPr>
        </p:nvPicPr>
        <p:blipFill>
          <a:blip r:embed="rId2"/>
          <a:stretch>
            <a:fillRect/>
          </a:stretch>
        </p:blipFill>
        <p:spPr>
          <a:xfrm>
            <a:off x="609600" y="1143000"/>
            <a:ext cx="8001000" cy="52578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Algerian" pitchFamily="82" charset="0"/>
              </a:rPr>
              <a:t>Organic Produce : lime</a:t>
            </a:r>
            <a:endParaRPr lang="en-US" sz="3200" dirty="0"/>
          </a:p>
        </p:txBody>
      </p:sp>
      <p:pic>
        <p:nvPicPr>
          <p:cNvPr id="4" name="Content Placeholder 3" descr="SAM_0673.JPG"/>
          <p:cNvPicPr>
            <a:picLocks noGrp="1" noChangeAspect="1"/>
          </p:cNvPicPr>
          <p:nvPr>
            <p:ph idx="1"/>
          </p:nvPr>
        </p:nvPicPr>
        <p:blipFill>
          <a:blip r:embed="rId2"/>
          <a:stretch>
            <a:fillRect/>
          </a:stretch>
        </p:blipFill>
        <p:spPr>
          <a:xfrm>
            <a:off x="685801" y="1066800"/>
            <a:ext cx="7848600" cy="5059362"/>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latin typeface="Algerian" pitchFamily="82" charset="0"/>
              </a:rPr>
              <a:t>Organic Produce : </a:t>
            </a:r>
            <a:r>
              <a:rPr lang="en-US" sz="3200" dirty="0" err="1" smtClean="0">
                <a:latin typeface="Algerian" pitchFamily="82" charset="0"/>
              </a:rPr>
              <a:t>bryophyllum</a:t>
            </a:r>
            <a:endParaRPr lang="en-US" sz="3200" dirty="0"/>
          </a:p>
        </p:txBody>
      </p:sp>
      <p:pic>
        <p:nvPicPr>
          <p:cNvPr id="4" name="Content Placeholder 3" descr="SAM_0680.JPG"/>
          <p:cNvPicPr>
            <a:picLocks noGrp="1" noChangeAspect="1"/>
          </p:cNvPicPr>
          <p:nvPr>
            <p:ph idx="1"/>
          </p:nvPr>
        </p:nvPicPr>
        <p:blipFill>
          <a:blip r:embed="rId2"/>
          <a:stretch>
            <a:fillRect/>
          </a:stretch>
        </p:blipFill>
        <p:spPr>
          <a:xfrm>
            <a:off x="1219201" y="1143000"/>
            <a:ext cx="6629400" cy="4983163"/>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latin typeface="Algerian" pitchFamily="82" charset="0"/>
              </a:rPr>
              <a:t>Organic farming</a:t>
            </a:r>
            <a:endParaRPr lang="en-US" dirty="0"/>
          </a:p>
        </p:txBody>
      </p:sp>
      <p:pic>
        <p:nvPicPr>
          <p:cNvPr id="4" name="Content Placeholder 3" descr="Michigan to Caribbean 196.JPG"/>
          <p:cNvPicPr>
            <a:picLocks noGrp="1" noChangeAspect="1"/>
          </p:cNvPicPr>
          <p:nvPr>
            <p:ph sz="half" idx="1"/>
          </p:nvPr>
        </p:nvPicPr>
        <p:blipFill>
          <a:blip r:embed="rId2"/>
          <a:stretch>
            <a:fillRect/>
          </a:stretch>
        </p:blipFill>
        <p:spPr>
          <a:xfrm>
            <a:off x="457200" y="1524000"/>
            <a:ext cx="4038600" cy="4648200"/>
          </a:xfrm>
        </p:spPr>
      </p:pic>
      <p:sp>
        <p:nvSpPr>
          <p:cNvPr id="5" name="Content Placeholder 4"/>
          <p:cNvSpPr>
            <a:spLocks noGrp="1"/>
          </p:cNvSpPr>
          <p:nvPr>
            <p:ph sz="half" idx="2"/>
          </p:nvPr>
        </p:nvSpPr>
        <p:spPr>
          <a:xfrm>
            <a:off x="4648200" y="1447800"/>
            <a:ext cx="4038600" cy="4678363"/>
          </a:xfrm>
        </p:spPr>
        <p:txBody>
          <a:bodyPr/>
          <a:lstStyle/>
          <a:p>
            <a:pPr algn="ctr">
              <a:buNone/>
            </a:pPr>
            <a:r>
              <a:rPr lang="en-US" sz="4800" dirty="0" smtClean="0"/>
              <a:t>The earth is the LORD’S, and the fullness thereof.</a:t>
            </a:r>
          </a:p>
          <a:p>
            <a:pPr algn="ctr">
              <a:buNone/>
            </a:pPr>
            <a:r>
              <a:rPr lang="en-US" sz="4800" dirty="0" smtClean="0"/>
              <a:t> </a:t>
            </a:r>
            <a:r>
              <a:rPr lang="en-US" dirty="0" smtClean="0"/>
              <a:t>(Psalm 24:1)</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smtClean="0">
                <a:latin typeface="Algerian" pitchFamily="82" charset="0"/>
              </a:rPr>
              <a:t>theological Context of Agriculture</a:t>
            </a:r>
            <a:endParaRPr lang="en-US" sz="3200" dirty="0">
              <a:latin typeface="Algerian" pitchFamily="82" charset="0"/>
            </a:endParaRPr>
          </a:p>
        </p:txBody>
      </p:sp>
      <p:sp>
        <p:nvSpPr>
          <p:cNvPr id="3" name="Content Placeholder 2"/>
          <p:cNvSpPr>
            <a:spLocks noGrp="1"/>
          </p:cNvSpPr>
          <p:nvPr>
            <p:ph idx="1"/>
          </p:nvPr>
        </p:nvSpPr>
        <p:spPr>
          <a:xfrm>
            <a:off x="457200" y="1371600"/>
            <a:ext cx="8229600" cy="4754563"/>
          </a:xfrm>
        </p:spPr>
        <p:txBody>
          <a:bodyPr/>
          <a:lstStyle/>
          <a:p>
            <a:pPr>
              <a:buFont typeface="Wingdings" pitchFamily="2" charset="2"/>
              <a:buChar char="Ø"/>
            </a:pPr>
            <a:r>
              <a:rPr lang="en-US" dirty="0" smtClean="0">
                <a:latin typeface="Times New Roman" pitchFamily="18" charset="0"/>
                <a:cs typeface="Times New Roman" pitchFamily="18" charset="0"/>
              </a:rPr>
              <a:t>According to the Bible</a:t>
            </a:r>
          </a:p>
          <a:p>
            <a:r>
              <a:rPr lang="en-US" dirty="0" smtClean="0">
                <a:latin typeface="Times New Roman" pitchFamily="18" charset="0"/>
                <a:cs typeface="Times New Roman" pitchFamily="18" charset="0"/>
              </a:rPr>
              <a:t>“And the Lord God took the man, and put him into the garden of Eden to dress it and to keep it” (Genesis 2: 15 )</a:t>
            </a:r>
          </a:p>
          <a:p>
            <a:r>
              <a:rPr lang="en-US" dirty="0" smtClean="0">
                <a:latin typeface="Times New Roman" pitchFamily="18" charset="0"/>
                <a:cs typeface="Times New Roman" pitchFamily="18" charset="0"/>
              </a:rPr>
              <a:t>What does this biblical text suggest to us about the work assigned to Adam?</a:t>
            </a:r>
          </a:p>
          <a:p>
            <a:r>
              <a:rPr lang="en-US" dirty="0" smtClean="0">
                <a:latin typeface="Times New Roman" pitchFamily="18" charset="0"/>
                <a:cs typeface="Times New Roman" pitchFamily="18" charset="0"/>
              </a:rPr>
              <a:t>It suggests of agricultural work.</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latin typeface="Algerian" pitchFamily="82" charset="0"/>
              </a:rPr>
              <a:t>theological Context of Agriculture</a:t>
            </a:r>
            <a:endParaRPr lang="en-US" sz="3200" i="1"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latin typeface="Times New Roman" pitchFamily="18" charset="0"/>
                <a:cs typeface="Times New Roman" pitchFamily="18" charset="0"/>
              </a:rPr>
              <a:t>According to Mrs. White </a:t>
            </a:r>
          </a:p>
          <a:p>
            <a:r>
              <a:rPr lang="en-US" dirty="0" smtClean="0">
                <a:latin typeface="Times New Roman" pitchFamily="18" charset="0"/>
                <a:cs typeface="Times New Roman" pitchFamily="18" charset="0"/>
              </a:rPr>
              <a:t>Agriculture was the </a:t>
            </a:r>
          </a:p>
          <a:p>
            <a:r>
              <a:rPr lang="en-US" dirty="0" smtClean="0">
                <a:latin typeface="Times New Roman" pitchFamily="18" charset="0"/>
                <a:cs typeface="Times New Roman" pitchFamily="18" charset="0"/>
              </a:rPr>
              <a:t>Useful occupation  </a:t>
            </a:r>
          </a:p>
          <a:p>
            <a:r>
              <a:rPr lang="en-US" dirty="0" smtClean="0">
                <a:latin typeface="Times New Roman" pitchFamily="18" charset="0"/>
                <a:cs typeface="Times New Roman" pitchFamily="18" charset="0"/>
              </a:rPr>
              <a:t>a blessing </a:t>
            </a:r>
          </a:p>
          <a:p>
            <a:r>
              <a:rPr lang="en-US" dirty="0" smtClean="0">
                <a:latin typeface="Times New Roman" pitchFamily="18" charset="0"/>
                <a:cs typeface="Times New Roman" pitchFamily="18" charset="0"/>
              </a:rPr>
              <a:t>Strengthens the body, </a:t>
            </a:r>
          </a:p>
          <a:p>
            <a:r>
              <a:rPr lang="en-US" dirty="0" smtClean="0">
                <a:latin typeface="Times New Roman" pitchFamily="18" charset="0"/>
                <a:cs typeface="Times New Roman" pitchFamily="18" charset="0"/>
              </a:rPr>
              <a:t>Expands the mind, </a:t>
            </a:r>
          </a:p>
          <a:p>
            <a:r>
              <a:rPr lang="en-US" dirty="0" smtClean="0">
                <a:latin typeface="Times New Roman" pitchFamily="18" charset="0"/>
                <a:cs typeface="Times New Roman" pitchFamily="18" charset="0"/>
              </a:rPr>
              <a:t>Develops character (Education p.21)</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3600" dirty="0" smtClean="0">
                <a:latin typeface="Algerian" pitchFamily="82" charset="0"/>
                <a:cs typeface="Times New Roman" pitchFamily="18" charset="0"/>
              </a:rPr>
              <a:t>Definitions of Agriculture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838200"/>
            <a:ext cx="8229600" cy="5486400"/>
          </a:xfrm>
        </p:spPr>
        <p:txBody>
          <a:bodyPr>
            <a:normAutofit fontScale="92500" lnSpcReduction="10000"/>
          </a:bodyPr>
          <a:lstStyle/>
          <a:p>
            <a:r>
              <a:rPr lang="en-US" dirty="0">
                <a:latin typeface="Times New Roman" pitchFamily="18" charset="0"/>
                <a:cs typeface="Times New Roman" pitchFamily="18" charset="0"/>
              </a:rPr>
              <a:t>The word ‘agriculture’ is derived from Latin words: ‘</a:t>
            </a:r>
            <a:r>
              <a:rPr lang="en-US" dirty="0" err="1">
                <a:latin typeface="Times New Roman" pitchFamily="18" charset="0"/>
                <a:cs typeface="Times New Roman" pitchFamily="18" charset="0"/>
              </a:rPr>
              <a:t>agri</a:t>
            </a:r>
            <a:r>
              <a:rPr lang="en-US" dirty="0">
                <a:latin typeface="Times New Roman" pitchFamily="18" charset="0"/>
                <a:cs typeface="Times New Roman" pitchFamily="18" charset="0"/>
              </a:rPr>
              <a:t>’ from ‘</a:t>
            </a:r>
            <a:r>
              <a:rPr lang="en-US" dirty="0" err="1">
                <a:latin typeface="Times New Roman" pitchFamily="18" charset="0"/>
                <a:cs typeface="Times New Roman" pitchFamily="18" charset="0"/>
              </a:rPr>
              <a:t>agrarius</a:t>
            </a:r>
            <a:r>
              <a:rPr lang="en-US" dirty="0">
                <a:latin typeface="Times New Roman" pitchFamily="18" charset="0"/>
                <a:cs typeface="Times New Roman" pitchFamily="18" charset="0"/>
              </a:rPr>
              <a:t>’ meaning ‘of the land’ and ‘</a:t>
            </a:r>
            <a:r>
              <a:rPr lang="en-US" dirty="0" err="1">
                <a:latin typeface="Times New Roman" pitchFamily="18" charset="0"/>
                <a:cs typeface="Times New Roman" pitchFamily="18" charset="0"/>
              </a:rPr>
              <a:t>cultura</a:t>
            </a:r>
            <a:r>
              <a:rPr lang="en-US" dirty="0">
                <a:latin typeface="Times New Roman" pitchFamily="18" charset="0"/>
                <a:cs typeface="Times New Roman" pitchFamily="18" charset="0"/>
              </a:rPr>
              <a:t>’ from ‘culture’ meaning ‘to till or cultivate’.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Henry defines agriculture as “the business of growing crops and rearing animals through application of scientific principles and facts acquired over period of time” </a:t>
            </a:r>
            <a:r>
              <a:rPr lang="en-US" sz="1700" dirty="0" smtClean="0">
                <a:latin typeface="Times New Roman" pitchFamily="18" charset="0"/>
                <a:cs typeface="Times New Roman" pitchFamily="18" charset="0"/>
              </a:rPr>
              <a:t>(1991,p1)</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According of </a:t>
            </a:r>
            <a:r>
              <a:rPr lang="en-US" dirty="0" err="1" smtClean="0">
                <a:latin typeface="Times New Roman" pitchFamily="18" charset="0"/>
                <a:cs typeface="Times New Roman" pitchFamily="18" charset="0"/>
              </a:rPr>
              <a:t>Baldeo</a:t>
            </a:r>
            <a:r>
              <a:rPr lang="en-US" dirty="0" smtClean="0">
                <a:latin typeface="Times New Roman" pitchFamily="18" charset="0"/>
                <a:cs typeface="Times New Roman" pitchFamily="18" charset="0"/>
              </a:rPr>
              <a:t> “Agriculture is defined as purposeful work through which the elements in nature are harnessed to produce plants and animals to meet human needs”.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200" dirty="0" smtClean="0">
                <a:latin typeface="Algerian" pitchFamily="82" charset="0"/>
                <a:cs typeface="Times New Roman" pitchFamily="18" charset="0"/>
              </a:rPr>
              <a:t>Definitions of Agriculture</a:t>
            </a:r>
            <a:endParaRPr lang="en-US" sz="3200" dirty="0"/>
          </a:p>
        </p:txBody>
      </p:sp>
      <p:sp>
        <p:nvSpPr>
          <p:cNvPr id="3" name="Content Placeholder 2"/>
          <p:cNvSpPr>
            <a:spLocks noGrp="1"/>
          </p:cNvSpPr>
          <p:nvPr>
            <p:ph idx="1"/>
          </p:nvPr>
        </p:nvSpPr>
        <p:spPr/>
        <p:txBody>
          <a:bodyPr/>
          <a:lstStyle/>
          <a:p>
            <a:r>
              <a:rPr lang="en-US" dirty="0" smtClean="0"/>
              <a:t>Mrs. White writes agricultural work is “the occupation most favorable to development- the plants and animals” </a:t>
            </a:r>
            <a:r>
              <a:rPr lang="en-US" sz="1600" dirty="0" smtClean="0"/>
              <a:t>(Education, p 21).</a:t>
            </a:r>
          </a:p>
          <a:p>
            <a:r>
              <a:rPr lang="en-US" dirty="0" smtClean="0"/>
              <a:t>She further emphasizes, “No line of manual training is of more value than agriculture” </a:t>
            </a:r>
            <a:r>
              <a:rPr lang="en-US" sz="1600" dirty="0" smtClean="0"/>
              <a:t>(Education, p 219).</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200" dirty="0" smtClean="0">
                <a:latin typeface="Algerian" pitchFamily="82" charset="0"/>
              </a:rPr>
              <a:t>Land: is an important resource of production</a:t>
            </a:r>
            <a:endParaRPr lang="en-US" sz="3200" dirty="0">
              <a:latin typeface="Algerian" pitchFamily="82" charset="0"/>
            </a:endParaRPr>
          </a:p>
        </p:txBody>
      </p:sp>
      <p:sp>
        <p:nvSpPr>
          <p:cNvPr id="3" name="Content Placeholder 2"/>
          <p:cNvSpPr>
            <a:spLocks noGrp="1"/>
          </p:cNvSpPr>
          <p:nvPr>
            <p:ph idx="1"/>
          </p:nvPr>
        </p:nvSpPr>
        <p:spPr/>
        <p:txBody>
          <a:bodyPr/>
          <a:lstStyle/>
          <a:p>
            <a:endParaRPr lang="en-US" dirty="0" smtClean="0">
              <a:latin typeface="Times New Roman" pitchFamily="18" charset="0"/>
              <a:cs typeface="Times New Roman" pitchFamily="18" charset="0"/>
            </a:endParaRPr>
          </a:p>
          <a:p>
            <a:r>
              <a:rPr lang="en-US" dirty="0"/>
              <a:t>“They were tillers of the soil and keepers of flocks and herds and in this free, independent life, with its opportunities for labor and study and meditation, they learned of God and taught their children of His works and ways” </a:t>
            </a:r>
            <a:r>
              <a:rPr lang="en-US" sz="1600" dirty="0"/>
              <a:t>(White, 1903, p.34).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Algerian" pitchFamily="82" charset="0"/>
                <a:cs typeface="Times New Roman" pitchFamily="18" charset="0"/>
              </a:rPr>
              <a:t>Organic gardening </a:t>
            </a:r>
            <a:endParaRPr lang="en-US" dirty="0">
              <a:latin typeface="Algerian" pitchFamily="82"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dirty="0">
                <a:latin typeface="Times New Roman" pitchFamily="18" charset="0"/>
                <a:cs typeface="Times New Roman" pitchFamily="18" charset="0"/>
              </a:rPr>
              <a:t>This is a kind of agricultural practice that involves use of plant and animal resources for growing foods for our use in our backyards or any available land spaces.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We </a:t>
            </a:r>
            <a:r>
              <a:rPr lang="en-US" dirty="0">
                <a:latin typeface="Times New Roman" pitchFamily="18" charset="0"/>
                <a:cs typeface="Times New Roman" pitchFamily="18" charset="0"/>
              </a:rPr>
              <a:t>use natural ways to cultivate soil and rear animals.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organic gardening we make use of organic manures to increase humus in the soil.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use of chemical fertilizers is minimized if not, avoided at all cost.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Organic </a:t>
            </a:r>
            <a:r>
              <a:rPr lang="en-US" dirty="0">
                <a:latin typeface="Times New Roman" pitchFamily="18" charset="0"/>
                <a:cs typeface="Times New Roman" pitchFamily="18" charset="0"/>
              </a:rPr>
              <a:t>gardening draws conceptually from organic agriculture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TotalTime>
  <Words>1340</Words>
  <Application>Microsoft Office PowerPoint</Application>
  <PresentationFormat>On-screen Show (4:3)</PresentationFormat>
  <Paragraphs>130</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Organic Gardening: An Agricultural Practice for 21st Century</vt:lpstr>
      <vt:lpstr>Organic Gardening</vt:lpstr>
      <vt:lpstr>Objectives of Organic Gardening</vt:lpstr>
      <vt:lpstr>theological Context of Agriculture</vt:lpstr>
      <vt:lpstr>theological Context of Agriculture</vt:lpstr>
      <vt:lpstr> Definitions of Agriculture </vt:lpstr>
      <vt:lpstr>Definitions of Agriculture</vt:lpstr>
      <vt:lpstr>Land: is an important resource of production</vt:lpstr>
      <vt:lpstr>Organic gardening </vt:lpstr>
      <vt:lpstr> Sir Albert Howard: Father of Organic Farming </vt:lpstr>
      <vt:lpstr>Organically Produced Plants </vt:lpstr>
      <vt:lpstr>  benefits of organic gardening </vt:lpstr>
      <vt:lpstr>benefits of organic gardening</vt:lpstr>
      <vt:lpstr>benefits of organic gardening</vt:lpstr>
      <vt:lpstr> Requirements for Organic Gardening  </vt:lpstr>
      <vt:lpstr> Requirements for Organic Gardening  </vt:lpstr>
      <vt:lpstr> Requirements for Organic Gardening </vt:lpstr>
      <vt:lpstr> Requirements for Organic Gardening </vt:lpstr>
      <vt:lpstr>Requirements for Organic Gardening</vt:lpstr>
      <vt:lpstr>Vermiculture</vt:lpstr>
      <vt:lpstr>Conclusion</vt:lpstr>
      <vt:lpstr>Organic Produce : turmeric</vt:lpstr>
      <vt:lpstr>Organic Produce : dasheen</vt:lpstr>
      <vt:lpstr>Organic Produce: thyme</vt:lpstr>
      <vt:lpstr>Organic Produce:cassava</vt:lpstr>
      <vt:lpstr>Organic Produce : plantain</vt:lpstr>
      <vt:lpstr>Organic Produce : Patchoi</vt:lpstr>
      <vt:lpstr>Organic Produce : eddoes </vt:lpstr>
      <vt:lpstr>Organic Produce : lettuce</vt:lpstr>
      <vt:lpstr>Organic Produce : Yam</vt:lpstr>
      <vt:lpstr>Organic Produce</vt:lpstr>
      <vt:lpstr>Organic Produce :moringa</vt:lpstr>
      <vt:lpstr>Organic Produce : lime</vt:lpstr>
      <vt:lpstr>Organic Produce : bryophyllum</vt:lpstr>
      <vt:lpstr>Organic farming</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 Gardening: An Agricultural Practice for 21st Century</dc:title>
  <dc:creator>David</dc:creator>
  <cp:lastModifiedBy>Mark</cp:lastModifiedBy>
  <cp:revision>8</cp:revision>
  <dcterms:created xsi:type="dcterms:W3CDTF">2012-03-11T00:07:39Z</dcterms:created>
  <dcterms:modified xsi:type="dcterms:W3CDTF">2012-03-15T13:28:43Z</dcterms:modified>
</cp:coreProperties>
</file>