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sldIdLst>
    <p:sldId id="256" r:id="rId2"/>
    <p:sldId id="257" r:id="rId3"/>
    <p:sldId id="273" r:id="rId4"/>
    <p:sldId id="274" r:id="rId5"/>
    <p:sldId id="258" r:id="rId6"/>
    <p:sldId id="275" r:id="rId7"/>
    <p:sldId id="259" r:id="rId8"/>
    <p:sldId id="276" r:id="rId9"/>
    <p:sldId id="260" r:id="rId10"/>
    <p:sldId id="278" r:id="rId11"/>
    <p:sldId id="279" r:id="rId12"/>
    <p:sldId id="261" r:id="rId13"/>
    <p:sldId id="277" r:id="rId14"/>
    <p:sldId id="262" r:id="rId15"/>
    <p:sldId id="280" r:id="rId16"/>
    <p:sldId id="263" r:id="rId17"/>
    <p:sldId id="264" r:id="rId18"/>
    <p:sldId id="281" r:id="rId19"/>
    <p:sldId id="265" r:id="rId20"/>
    <p:sldId id="266" r:id="rId21"/>
    <p:sldId id="288" r:id="rId22"/>
    <p:sldId id="289" r:id="rId23"/>
    <p:sldId id="290" r:id="rId24"/>
    <p:sldId id="282" r:id="rId25"/>
    <p:sldId id="287" r:id="rId26"/>
    <p:sldId id="291" r:id="rId27"/>
    <p:sldId id="292" r:id="rId28"/>
    <p:sldId id="293" r:id="rId29"/>
    <p:sldId id="283" r:id="rId30"/>
    <p:sldId id="267" r:id="rId31"/>
    <p:sldId id="284" r:id="rId32"/>
    <p:sldId id="268" r:id="rId33"/>
    <p:sldId id="270" r:id="rId34"/>
    <p:sldId id="285" r:id="rId35"/>
    <p:sldId id="271" r:id="rId36"/>
    <p:sldId id="272" r:id="rId37"/>
    <p:sldId id="28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4552" autoAdjust="0"/>
  </p:normalViewPr>
  <p:slideViewPr>
    <p:cSldViewPr>
      <p:cViewPr varScale="1">
        <p:scale>
          <a:sx n="70" d="100"/>
          <a:sy n="70" d="100"/>
        </p:scale>
        <p:origin x="-672" y="-108"/>
      </p:cViewPr>
      <p:guideLst>
        <p:guide orient="horz" pos="2160"/>
        <p:guide pos="2880"/>
      </p:guideLst>
    </p:cSldViewPr>
  </p:slideViewPr>
  <p:outlineViewPr>
    <p:cViewPr>
      <p:scale>
        <a:sx n="33" d="100"/>
        <a:sy n="33" d="100"/>
      </p:scale>
      <p:origin x="0" y="20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A2F24E-FBF4-4134-998E-1FB85E3ED700}" type="datetimeFigureOut">
              <a:rPr lang="en-US" smtClean="0"/>
              <a:t>3/8/2012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BC7A6B-3014-4A1A-B153-F5581082A6BD}" type="slidenum">
              <a:rPr lang="en-US" smtClean="0"/>
              <a:t>‹#›</a:t>
            </a:fld>
            <a:endParaRPr lang="en-US"/>
          </a:p>
        </p:txBody>
      </p:sp>
    </p:spTree>
    <p:extLst>
      <p:ext uri="{BB962C8B-B14F-4D97-AF65-F5344CB8AC3E}">
        <p14:creationId xmlns:p14="http://schemas.microsoft.com/office/powerpoint/2010/main" val="3250403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 Each of these factors are addressed in detail at the Health Fair using a combination of health banners, information booklets, handouts with up-to-date medical information, medical screening/tests and health counseling.</a:t>
            </a:r>
          </a:p>
          <a:p>
            <a:endParaRPr lang="en-US" dirty="0"/>
          </a:p>
        </p:txBody>
      </p:sp>
      <p:sp>
        <p:nvSpPr>
          <p:cNvPr id="4" name="Slide Number Placeholder 3"/>
          <p:cNvSpPr>
            <a:spLocks noGrp="1"/>
          </p:cNvSpPr>
          <p:nvPr>
            <p:ph type="sldNum" sz="quarter" idx="10"/>
          </p:nvPr>
        </p:nvSpPr>
        <p:spPr/>
        <p:txBody>
          <a:bodyPr/>
          <a:lstStyle/>
          <a:p>
            <a:fld id="{4ABC7A6B-3014-4A1A-B153-F5581082A6BD}" type="slidenum">
              <a:rPr lang="en-US" smtClean="0"/>
              <a:t>6</a:t>
            </a:fld>
            <a:endParaRPr lang="en-US"/>
          </a:p>
        </p:txBody>
      </p:sp>
    </p:spTree>
    <p:extLst>
      <p:ext uri="{BB962C8B-B14F-4D97-AF65-F5344CB8AC3E}">
        <p14:creationId xmlns:p14="http://schemas.microsoft.com/office/powerpoint/2010/main" val="206174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3200" dirty="0" smtClean="0"/>
              <a:t>Good topics include: How to prevent a Heart Attack, Disarming Diabetes, and Controlling Your Blood Pressure.</a:t>
            </a:r>
          </a:p>
          <a:p>
            <a:endParaRPr lang="en-US" dirty="0"/>
          </a:p>
        </p:txBody>
      </p:sp>
      <p:sp>
        <p:nvSpPr>
          <p:cNvPr id="4" name="Slide Number Placeholder 3"/>
          <p:cNvSpPr>
            <a:spLocks noGrp="1"/>
          </p:cNvSpPr>
          <p:nvPr>
            <p:ph type="sldNum" sz="quarter" idx="10"/>
          </p:nvPr>
        </p:nvSpPr>
        <p:spPr/>
        <p:txBody>
          <a:bodyPr/>
          <a:lstStyle/>
          <a:p>
            <a:fld id="{4ABC7A6B-3014-4A1A-B153-F5581082A6BD}" type="slidenum">
              <a:rPr lang="en-US" smtClean="0"/>
              <a:t>10</a:t>
            </a:fld>
            <a:endParaRPr lang="en-US"/>
          </a:p>
        </p:txBody>
      </p:sp>
    </p:spTree>
    <p:extLst>
      <p:ext uri="{BB962C8B-B14F-4D97-AF65-F5344CB8AC3E}">
        <p14:creationId xmlns:p14="http://schemas.microsoft.com/office/powerpoint/2010/main" val="214023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Keep the Health Fair to just one hour so that the people cannot get all the screening procedures done in one night.</a:t>
            </a:r>
          </a:p>
          <a:p>
            <a:endParaRPr lang="en-US" dirty="0"/>
          </a:p>
        </p:txBody>
      </p:sp>
      <p:sp>
        <p:nvSpPr>
          <p:cNvPr id="4" name="Slide Number Placeholder 3"/>
          <p:cNvSpPr>
            <a:spLocks noGrp="1"/>
          </p:cNvSpPr>
          <p:nvPr>
            <p:ph type="sldNum" sz="quarter" idx="10"/>
          </p:nvPr>
        </p:nvSpPr>
        <p:spPr/>
        <p:txBody>
          <a:bodyPr/>
          <a:lstStyle/>
          <a:p>
            <a:fld id="{4ABC7A6B-3014-4A1A-B153-F5581082A6BD}" type="slidenum">
              <a:rPr lang="en-US" smtClean="0"/>
              <a:t>14</a:t>
            </a:fld>
            <a:endParaRPr lang="en-US"/>
          </a:p>
        </p:txBody>
      </p:sp>
    </p:spTree>
    <p:extLst>
      <p:ext uri="{BB962C8B-B14F-4D97-AF65-F5344CB8AC3E}">
        <p14:creationId xmlns:p14="http://schemas.microsoft.com/office/powerpoint/2010/main" val="2112349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Announce your topic for Friday night, and explain that you will share the time with the Bible lecture speaker, who will be emphasizing the spiritual aspects of healthful living.</a:t>
            </a:r>
          </a:p>
          <a:p>
            <a:endParaRPr lang="en-US" dirty="0"/>
          </a:p>
        </p:txBody>
      </p:sp>
      <p:sp>
        <p:nvSpPr>
          <p:cNvPr id="4" name="Slide Number Placeholder 3"/>
          <p:cNvSpPr>
            <a:spLocks noGrp="1"/>
          </p:cNvSpPr>
          <p:nvPr>
            <p:ph type="sldNum" sz="quarter" idx="10"/>
          </p:nvPr>
        </p:nvSpPr>
        <p:spPr/>
        <p:txBody>
          <a:bodyPr/>
          <a:lstStyle/>
          <a:p>
            <a:fld id="{4ABC7A6B-3014-4A1A-B153-F5581082A6BD}" type="slidenum">
              <a:rPr lang="en-US" smtClean="0"/>
              <a:t>15</a:t>
            </a:fld>
            <a:endParaRPr lang="en-US"/>
          </a:p>
        </p:txBody>
      </p:sp>
    </p:spTree>
    <p:extLst>
      <p:ext uri="{BB962C8B-B14F-4D97-AF65-F5344CB8AC3E}">
        <p14:creationId xmlns:p14="http://schemas.microsoft.com/office/powerpoint/2010/main" val="330359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This will help keep the attendance up.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Health Fair should be started just a couple of days before the evangelistic series, so the people don’t have time to do everything before the evangelistic series begins. Otherwise they will be less likely to make the transition to the evangelistic series.</a:t>
            </a:r>
          </a:p>
          <a:p>
            <a:endParaRPr lang="en-US" dirty="0"/>
          </a:p>
        </p:txBody>
      </p:sp>
      <p:sp>
        <p:nvSpPr>
          <p:cNvPr id="4" name="Slide Number Placeholder 3"/>
          <p:cNvSpPr>
            <a:spLocks noGrp="1"/>
          </p:cNvSpPr>
          <p:nvPr>
            <p:ph type="sldNum" sz="quarter" idx="10"/>
          </p:nvPr>
        </p:nvSpPr>
        <p:spPr/>
        <p:txBody>
          <a:bodyPr/>
          <a:lstStyle/>
          <a:p>
            <a:fld id="{4ABC7A6B-3014-4A1A-B153-F5581082A6BD}" type="slidenum">
              <a:rPr lang="en-US" smtClean="0"/>
              <a:t>16</a:t>
            </a:fld>
            <a:endParaRPr lang="en-US"/>
          </a:p>
        </p:txBody>
      </p:sp>
    </p:spTree>
    <p:extLst>
      <p:ext uri="{BB962C8B-B14F-4D97-AF65-F5344CB8AC3E}">
        <p14:creationId xmlns:p14="http://schemas.microsoft.com/office/powerpoint/2010/main" val="86195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Most TV and Radio stations and newspapers will do free public service announcements but you must plan several weeks ahead.</a:t>
            </a:r>
          </a:p>
          <a:p>
            <a:r>
              <a:rPr lang="en-US" sz="1200" dirty="0" smtClean="0"/>
              <a:t>Present it always as a service to the community, by volunteers, and emphasize the non-profit characteristics of the event.</a:t>
            </a:r>
          </a:p>
          <a:p>
            <a:endParaRPr lang="en-US" dirty="0"/>
          </a:p>
        </p:txBody>
      </p:sp>
      <p:sp>
        <p:nvSpPr>
          <p:cNvPr id="4" name="Slide Number Placeholder 3"/>
          <p:cNvSpPr>
            <a:spLocks noGrp="1"/>
          </p:cNvSpPr>
          <p:nvPr>
            <p:ph type="sldNum" sz="quarter" idx="10"/>
          </p:nvPr>
        </p:nvSpPr>
        <p:spPr/>
        <p:txBody>
          <a:bodyPr/>
          <a:lstStyle/>
          <a:p>
            <a:fld id="{4ABC7A6B-3014-4A1A-B153-F5581082A6BD}" type="slidenum">
              <a:rPr lang="en-US" smtClean="0"/>
              <a:t>34</a:t>
            </a:fld>
            <a:endParaRPr lang="en-US"/>
          </a:p>
        </p:txBody>
      </p:sp>
    </p:spTree>
    <p:extLst>
      <p:ext uri="{BB962C8B-B14F-4D97-AF65-F5344CB8AC3E}">
        <p14:creationId xmlns:p14="http://schemas.microsoft.com/office/powerpoint/2010/main" val="133233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FBBE6EB-04B1-47DE-9ABF-DF99DC29931F}" type="datetimeFigureOut">
              <a:rPr lang="en-US" smtClean="0"/>
              <a:t>3/8/2012</a:t>
            </a:fld>
            <a:endParaRPr lang="en-US"/>
          </a:p>
        </p:txBody>
      </p:sp>
      <p:sp>
        <p:nvSpPr>
          <p:cNvPr id="8" name="Slide Number Placeholder 7"/>
          <p:cNvSpPr>
            <a:spLocks noGrp="1"/>
          </p:cNvSpPr>
          <p:nvPr>
            <p:ph type="sldNum" sz="quarter" idx="11"/>
          </p:nvPr>
        </p:nvSpPr>
        <p:spPr/>
        <p:txBody>
          <a:bodyPr/>
          <a:lstStyle/>
          <a:p>
            <a:fld id="{1671DF9B-E5CE-4C1E-8B2E-D58D1E935B3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FBBE6EB-04B1-47DE-9ABF-DF99DC29931F}"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1DF9B-E5CE-4C1E-8B2E-D58D1E935B3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BBE6EB-04B1-47DE-9ABF-DF99DC29931F}" type="datetimeFigureOut">
              <a:rPr lang="en-US" smtClean="0"/>
              <a:t>3/8/2012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71DF9B-E5CE-4C1E-8B2E-D58D1E935B3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DFBBE6EB-04B1-47DE-9ABF-DF99DC29931F}" type="datetimeFigureOut">
              <a:rPr lang="en-US" smtClean="0"/>
              <a:t>3/8/2012</a:t>
            </a:fld>
            <a:endParaRPr lang="en-US"/>
          </a:p>
        </p:txBody>
      </p:sp>
      <p:sp>
        <p:nvSpPr>
          <p:cNvPr id="10" name="Slide Number Placeholder 9"/>
          <p:cNvSpPr>
            <a:spLocks noGrp="1"/>
          </p:cNvSpPr>
          <p:nvPr>
            <p:ph type="sldNum" sz="quarter" idx="15"/>
          </p:nvPr>
        </p:nvSpPr>
        <p:spPr/>
        <p:txBody>
          <a:bodyPr/>
          <a:lstStyle/>
          <a:p>
            <a:fld id="{1671DF9B-E5CE-4C1E-8B2E-D58D1E935B34}"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FBBE6EB-04B1-47DE-9ABF-DF99DC29931F}" type="datetimeFigureOut">
              <a:rPr lang="en-US" smtClean="0"/>
              <a:t>3/8/2012</a:t>
            </a:fld>
            <a:endParaRPr lang="en-US"/>
          </a:p>
        </p:txBody>
      </p:sp>
      <p:sp>
        <p:nvSpPr>
          <p:cNvPr id="8" name="Slide Number Placeholder 7"/>
          <p:cNvSpPr>
            <a:spLocks noGrp="1"/>
          </p:cNvSpPr>
          <p:nvPr>
            <p:ph type="sldNum" sz="quarter" idx="11"/>
          </p:nvPr>
        </p:nvSpPr>
        <p:spPr/>
        <p:txBody>
          <a:bodyPr/>
          <a:lstStyle/>
          <a:p>
            <a:fld id="{1671DF9B-E5CE-4C1E-8B2E-D58D1E935B34}"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DFBBE6EB-04B1-47DE-9ABF-DF99DC29931F}" type="datetimeFigureOut">
              <a:rPr lang="en-US" smtClean="0"/>
              <a:t>3/8/2012</a:t>
            </a:fld>
            <a:endParaRPr lang="en-US"/>
          </a:p>
        </p:txBody>
      </p:sp>
      <p:sp>
        <p:nvSpPr>
          <p:cNvPr id="10" name="Slide Number Placeholder 9"/>
          <p:cNvSpPr>
            <a:spLocks noGrp="1"/>
          </p:cNvSpPr>
          <p:nvPr>
            <p:ph type="sldNum" sz="quarter" idx="11"/>
          </p:nvPr>
        </p:nvSpPr>
        <p:spPr/>
        <p:txBody>
          <a:bodyPr/>
          <a:lstStyle/>
          <a:p>
            <a:fld id="{1671DF9B-E5CE-4C1E-8B2E-D58D1E935B34}" type="slidenum">
              <a:rPr lang="en-US" smtClean="0"/>
              <a:t>‹#›</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DFBBE6EB-04B1-47DE-9ABF-DF99DC29931F}" type="datetimeFigureOut">
              <a:rPr lang="en-US" smtClean="0"/>
              <a:t>3/8/2012</a:t>
            </a:fld>
            <a:endParaRPr lang="en-US"/>
          </a:p>
        </p:txBody>
      </p:sp>
      <p:sp>
        <p:nvSpPr>
          <p:cNvPr id="11" name="Slide Number Placeholder 10"/>
          <p:cNvSpPr>
            <a:spLocks noGrp="1"/>
          </p:cNvSpPr>
          <p:nvPr>
            <p:ph type="sldNum" sz="quarter" idx="11"/>
          </p:nvPr>
        </p:nvSpPr>
        <p:spPr/>
        <p:txBody>
          <a:bodyPr/>
          <a:lstStyle/>
          <a:p>
            <a:fld id="{1671DF9B-E5CE-4C1E-8B2E-D58D1E935B34}" type="slidenum">
              <a:rPr lang="en-US" smtClean="0"/>
              <a:t>‹#›</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DFBBE6EB-04B1-47DE-9ABF-DF99DC29931F}" type="datetimeFigureOut">
              <a:rPr lang="en-US" smtClean="0"/>
              <a:t>3/8/2012</a:t>
            </a:fld>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671DF9B-E5CE-4C1E-8B2E-D58D1E935B34}" type="slidenum">
              <a:rPr lang="en-US" smtClean="0"/>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BE6EB-04B1-47DE-9ABF-DF99DC29931F}" type="datetimeFigureOut">
              <a:rPr lang="en-US" smtClean="0"/>
              <a:t>3/8/2012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71DF9B-E5CE-4C1E-8B2E-D58D1E935B34}"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FBBE6EB-04B1-47DE-9ABF-DF99DC29931F}" type="datetimeFigureOut">
              <a:rPr lang="en-US" smtClean="0"/>
              <a:t>3/8/2012</a:t>
            </a:fld>
            <a:endParaRPr lang="en-US"/>
          </a:p>
        </p:txBody>
      </p:sp>
      <p:sp>
        <p:nvSpPr>
          <p:cNvPr id="9" name="Slide Number Placeholder 8"/>
          <p:cNvSpPr>
            <a:spLocks noGrp="1"/>
          </p:cNvSpPr>
          <p:nvPr>
            <p:ph type="sldNum" sz="quarter" idx="11"/>
          </p:nvPr>
        </p:nvSpPr>
        <p:spPr/>
        <p:txBody>
          <a:bodyPr/>
          <a:lstStyle/>
          <a:p>
            <a:fld id="{1671DF9B-E5CE-4C1E-8B2E-D58D1E935B34}"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FBBE6EB-04B1-47DE-9ABF-DF99DC29931F}" type="datetimeFigureOut">
              <a:rPr lang="en-US" smtClean="0"/>
              <a:t>3/8/2012</a:t>
            </a:fld>
            <a:endParaRPr lang="en-US"/>
          </a:p>
        </p:txBody>
      </p:sp>
      <p:sp>
        <p:nvSpPr>
          <p:cNvPr id="9" name="Slide Number Placeholder 8"/>
          <p:cNvSpPr>
            <a:spLocks noGrp="1"/>
          </p:cNvSpPr>
          <p:nvPr>
            <p:ph type="sldNum" sz="quarter" idx="11"/>
          </p:nvPr>
        </p:nvSpPr>
        <p:spPr/>
        <p:txBody>
          <a:bodyPr/>
          <a:lstStyle/>
          <a:p>
            <a:fld id="{1671DF9B-E5CE-4C1E-8B2E-D58D1E935B34}"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DFBBE6EB-04B1-47DE-9ABF-DF99DC29931F}" type="datetimeFigureOut">
              <a:rPr lang="en-US" smtClean="0"/>
              <a:t>3/8/2012</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1671DF9B-E5CE-4C1E-8B2E-D58D1E935B3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38400"/>
            <a:ext cx="7175351" cy="1793167"/>
          </a:xfrm>
        </p:spPr>
        <p:txBody>
          <a:bodyPr/>
          <a:lstStyle/>
          <a:p>
            <a:pPr algn="ctr"/>
            <a:r>
              <a:rPr lang="en-US" dirty="0" smtClean="0"/>
              <a:t>Health Fairs for Eternity</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597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762000"/>
            <a:ext cx="4800600" cy="5867400"/>
          </a:xfrm>
        </p:spPr>
        <p:txBody>
          <a:bodyPr>
            <a:noAutofit/>
          </a:bodyPr>
          <a:lstStyle/>
          <a:p>
            <a:r>
              <a:rPr lang="en-US" sz="3400" dirty="0"/>
              <a:t>Lectures on preventive medicine topics, simple remedies and cooking classes are good choices. </a:t>
            </a:r>
            <a:endParaRPr lang="en-US" sz="3400" dirty="0" smtClean="0"/>
          </a:p>
          <a:p>
            <a:pPr marL="274320" lvl="1" indent="-274320">
              <a:buFont typeface="Arial" pitchFamily="34" charset="0"/>
              <a:buChar char="•"/>
            </a:pPr>
            <a:r>
              <a:rPr lang="en-US" sz="3400" dirty="0"/>
              <a:t>Good topics include: How to prevent a Heart Attack, Disarming Diabetes, and Controlling Your Blood Pressure</a:t>
            </a:r>
            <a:r>
              <a:rPr lang="en-US" sz="3400" dirty="0" smtClean="0"/>
              <a:t>.</a:t>
            </a:r>
            <a:endParaRPr lang="en-US" sz="3400" dirty="0"/>
          </a:p>
          <a:p>
            <a:endParaRPr lang="en-US" sz="3200" dirty="0"/>
          </a:p>
        </p:txBody>
      </p:sp>
      <p:sp>
        <p:nvSpPr>
          <p:cNvPr id="3" name="Title 2"/>
          <p:cNvSpPr>
            <a:spLocks noGrp="1"/>
          </p:cNvSpPr>
          <p:nvPr>
            <p:ph type="title"/>
          </p:nvPr>
        </p:nvSpPr>
        <p:spPr>
          <a:xfrm>
            <a:off x="493777" y="606424"/>
            <a:ext cx="3087624" cy="22891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533400" y="3048000"/>
            <a:ext cx="2476500" cy="1828800"/>
          </a:xfrm>
        </p:spPr>
        <p:txBody>
          <a:bodyPr>
            <a:normAutofit/>
          </a:bodyPr>
          <a:lstStyle/>
          <a:p>
            <a:r>
              <a:rPr lang="en-US" sz="3600" dirty="0" smtClean="0"/>
              <a:t>Health Lectures</a:t>
            </a:r>
            <a:endParaRPr lang="en-US" sz="3600" dirty="0"/>
          </a:p>
        </p:txBody>
      </p:sp>
    </p:spTree>
    <p:extLst>
      <p:ext uri="{BB962C8B-B14F-4D97-AF65-F5344CB8AC3E}">
        <p14:creationId xmlns:p14="http://schemas.microsoft.com/office/powerpoint/2010/main" val="280701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990600"/>
            <a:ext cx="4724400" cy="5257800"/>
          </a:xfrm>
        </p:spPr>
        <p:txBody>
          <a:bodyPr>
            <a:noAutofit/>
          </a:bodyPr>
          <a:lstStyle/>
          <a:p>
            <a:r>
              <a:rPr lang="en-US" sz="3400" dirty="0" smtClean="0"/>
              <a:t>Lectures </a:t>
            </a:r>
            <a:r>
              <a:rPr lang="en-US" sz="3400" dirty="0"/>
              <a:t>can be from approximately 30 minutes to one hour long. </a:t>
            </a:r>
          </a:p>
          <a:p>
            <a:endParaRPr lang="en-US" sz="3400" dirty="0" smtClean="0"/>
          </a:p>
          <a:p>
            <a:r>
              <a:rPr lang="en-US" sz="3400" dirty="0" smtClean="0"/>
              <a:t>During </a:t>
            </a:r>
            <a:r>
              <a:rPr lang="en-US" sz="3400" dirty="0"/>
              <a:t>the lecture, the various stations close so that all participants are encouraged to listen to the </a:t>
            </a:r>
            <a:r>
              <a:rPr lang="en-US" sz="3400" dirty="0" smtClean="0"/>
              <a:t>lecture.</a:t>
            </a:r>
            <a:endParaRPr lang="en-US" sz="3400" dirty="0"/>
          </a:p>
        </p:txBody>
      </p:sp>
      <p:sp>
        <p:nvSpPr>
          <p:cNvPr id="3" name="Title 2"/>
          <p:cNvSpPr>
            <a:spLocks noGrp="1"/>
          </p:cNvSpPr>
          <p:nvPr>
            <p:ph type="title"/>
          </p:nvPr>
        </p:nvSpPr>
        <p:spPr>
          <a:xfrm>
            <a:off x="493777" y="606424"/>
            <a:ext cx="2706624" cy="21367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457200" y="3200400"/>
            <a:ext cx="1943100" cy="1965325"/>
          </a:xfrm>
        </p:spPr>
        <p:txBody>
          <a:bodyPr>
            <a:normAutofit/>
          </a:bodyPr>
          <a:lstStyle/>
          <a:p>
            <a:r>
              <a:rPr lang="en-US" sz="3600" dirty="0" smtClean="0"/>
              <a:t>Health Lectures</a:t>
            </a:r>
            <a:endParaRPr lang="en-US" sz="3600" dirty="0"/>
          </a:p>
        </p:txBody>
      </p:sp>
    </p:spTree>
    <p:extLst>
      <p:ext uri="{BB962C8B-B14F-4D97-AF65-F5344CB8AC3E}">
        <p14:creationId xmlns:p14="http://schemas.microsoft.com/office/powerpoint/2010/main" val="164130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29000" y="990600"/>
            <a:ext cx="5334000" cy="5486400"/>
          </a:xfrm>
        </p:spPr>
        <p:txBody>
          <a:bodyPr>
            <a:noAutofit/>
          </a:bodyPr>
          <a:lstStyle/>
          <a:p>
            <a:r>
              <a:rPr lang="en-US" sz="3400" dirty="0"/>
              <a:t>The Health Fair can be the first in a series of programs that will address the various aspects of health. </a:t>
            </a:r>
            <a:endParaRPr lang="en-US" sz="3400" dirty="0" smtClean="0"/>
          </a:p>
          <a:p>
            <a:endParaRPr lang="en-US" sz="3400" dirty="0" smtClean="0"/>
          </a:p>
          <a:p>
            <a:r>
              <a:rPr lang="en-US" sz="3400" dirty="0" smtClean="0"/>
              <a:t>Before </a:t>
            </a:r>
            <a:r>
              <a:rPr lang="en-US" sz="3400" dirty="0"/>
              <a:t>the Health </a:t>
            </a:r>
            <a:r>
              <a:rPr lang="en-US" sz="3400" dirty="0" smtClean="0"/>
              <a:t>Fair, </a:t>
            </a:r>
            <a:r>
              <a:rPr lang="en-US" sz="3400" dirty="0"/>
              <a:t>strategize and plan specific follow-up </a:t>
            </a:r>
            <a:r>
              <a:rPr lang="en-US" sz="3400" dirty="0" smtClean="0"/>
              <a:t>programs </a:t>
            </a:r>
            <a:r>
              <a:rPr lang="en-US" sz="3400" dirty="0"/>
              <a:t>and have them advertised during the Health Fair. </a:t>
            </a:r>
          </a:p>
        </p:txBody>
      </p:sp>
      <p:sp>
        <p:nvSpPr>
          <p:cNvPr id="3" name="Title 2"/>
          <p:cNvSpPr>
            <a:spLocks noGrp="1"/>
          </p:cNvSpPr>
          <p:nvPr>
            <p:ph type="title"/>
          </p:nvPr>
        </p:nvSpPr>
        <p:spPr>
          <a:xfrm>
            <a:off x="493776" y="606425"/>
            <a:ext cx="2859024" cy="15271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533400" y="3048000"/>
            <a:ext cx="2057400" cy="2667000"/>
          </a:xfrm>
        </p:spPr>
        <p:txBody>
          <a:bodyPr>
            <a:normAutofit/>
          </a:bodyPr>
          <a:lstStyle/>
          <a:p>
            <a:r>
              <a:rPr lang="en-US" sz="3600" dirty="0" smtClean="0"/>
              <a:t>First in a Series</a:t>
            </a:r>
            <a:endParaRPr lang="en-US" sz="3600" dirty="0"/>
          </a:p>
        </p:txBody>
      </p:sp>
    </p:spTree>
    <p:extLst>
      <p:ext uri="{BB962C8B-B14F-4D97-AF65-F5344CB8AC3E}">
        <p14:creationId xmlns:p14="http://schemas.microsoft.com/office/powerpoint/2010/main" val="3306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0" y="914400"/>
            <a:ext cx="5638800" cy="5562600"/>
          </a:xfrm>
        </p:spPr>
        <p:txBody>
          <a:bodyPr>
            <a:noAutofit/>
          </a:bodyPr>
          <a:lstStyle/>
          <a:p>
            <a:pPr marL="274320" lvl="1" indent="-274320">
              <a:buFont typeface="Arial" pitchFamily="34" charset="0"/>
              <a:buChar char="•"/>
            </a:pPr>
            <a:r>
              <a:rPr lang="en-US" sz="3400" dirty="0"/>
              <a:t>Cooking schools, Stop Smoking ,</a:t>
            </a:r>
            <a:r>
              <a:rPr lang="en-US" sz="3400" dirty="0" smtClean="0"/>
              <a:t> </a:t>
            </a:r>
            <a:r>
              <a:rPr lang="en-US" sz="3400" dirty="0"/>
              <a:t>and Weight Loss programs are a few good choices. </a:t>
            </a:r>
            <a:endParaRPr lang="en-US" sz="3400" dirty="0" smtClean="0"/>
          </a:p>
          <a:p>
            <a:pPr marL="0" lvl="1" indent="0">
              <a:buNone/>
            </a:pPr>
            <a:endParaRPr lang="en-US" sz="2000" dirty="0" smtClean="0"/>
          </a:p>
          <a:p>
            <a:pPr marL="274320" lvl="1" indent="-274320">
              <a:buFont typeface="Arial" pitchFamily="34" charset="0"/>
              <a:buChar char="•"/>
            </a:pPr>
            <a:r>
              <a:rPr lang="en-US" sz="3400" dirty="0" smtClean="0"/>
              <a:t>After </a:t>
            </a:r>
            <a:r>
              <a:rPr lang="en-US" sz="3400" dirty="0"/>
              <a:t>these types of seminars, you can then transition into </a:t>
            </a:r>
            <a:r>
              <a:rPr lang="en-US" sz="3400" dirty="0" smtClean="0"/>
              <a:t> mental /</a:t>
            </a:r>
            <a:r>
              <a:rPr lang="en-US" sz="3400" dirty="0"/>
              <a:t>emotional aspects of health.</a:t>
            </a:r>
          </a:p>
          <a:p>
            <a:pPr marL="674370" lvl="2" indent="-274320"/>
            <a:r>
              <a:rPr lang="en-US" sz="3000" dirty="0" smtClean="0"/>
              <a:t>Depression, </a:t>
            </a:r>
            <a:r>
              <a:rPr lang="en-US" sz="3000" dirty="0"/>
              <a:t>Grief Recovery </a:t>
            </a:r>
            <a:r>
              <a:rPr lang="en-US" sz="3000" dirty="0" smtClean="0"/>
              <a:t>or Stress </a:t>
            </a:r>
            <a:r>
              <a:rPr lang="en-US" sz="3000" dirty="0"/>
              <a:t>Management Seminars</a:t>
            </a:r>
          </a:p>
        </p:txBody>
      </p:sp>
      <p:sp>
        <p:nvSpPr>
          <p:cNvPr id="3" name="Title 2"/>
          <p:cNvSpPr>
            <a:spLocks noGrp="1"/>
          </p:cNvSpPr>
          <p:nvPr>
            <p:ph type="title"/>
          </p:nvPr>
        </p:nvSpPr>
        <p:spPr>
          <a:xfrm>
            <a:off x="493777" y="606424"/>
            <a:ext cx="2249424" cy="20605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457201" y="3200400"/>
            <a:ext cx="2362200" cy="1812925"/>
          </a:xfrm>
        </p:spPr>
        <p:txBody>
          <a:bodyPr>
            <a:normAutofit/>
          </a:bodyPr>
          <a:lstStyle/>
          <a:p>
            <a:r>
              <a:rPr lang="en-US" sz="3600" dirty="0" smtClean="0"/>
              <a:t>First in a Series</a:t>
            </a:r>
            <a:endParaRPr lang="en-US" sz="3600" dirty="0"/>
          </a:p>
        </p:txBody>
      </p:sp>
    </p:spTree>
    <p:extLst>
      <p:ext uri="{BB962C8B-B14F-4D97-AF65-F5344CB8AC3E}">
        <p14:creationId xmlns:p14="http://schemas.microsoft.com/office/powerpoint/2010/main" val="220866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05200" y="990600"/>
            <a:ext cx="5181600" cy="5410200"/>
          </a:xfrm>
        </p:spPr>
        <p:txBody>
          <a:bodyPr>
            <a:noAutofit/>
          </a:bodyPr>
          <a:lstStyle/>
          <a:p>
            <a:r>
              <a:rPr lang="en-US" sz="3400" dirty="0" smtClean="0"/>
              <a:t>Use a Community Center if possible.</a:t>
            </a:r>
          </a:p>
          <a:p>
            <a:r>
              <a:rPr lang="en-US" sz="3400" dirty="0" smtClean="0"/>
              <a:t>Keep </a:t>
            </a:r>
            <a:r>
              <a:rPr lang="en-US" sz="3400" dirty="0"/>
              <a:t>the Health Fair to just one </a:t>
            </a:r>
            <a:r>
              <a:rPr lang="en-US" sz="3400" dirty="0" smtClean="0"/>
              <a:t>hour.</a:t>
            </a:r>
          </a:p>
          <a:p>
            <a:r>
              <a:rPr lang="en-US" sz="3400" dirty="0" smtClean="0"/>
              <a:t> The </a:t>
            </a:r>
            <a:r>
              <a:rPr lang="en-US" sz="3400" dirty="0"/>
              <a:t>goal is to build relationships with </a:t>
            </a:r>
            <a:r>
              <a:rPr lang="en-US" sz="3400" dirty="0" smtClean="0"/>
              <a:t>the public </a:t>
            </a:r>
            <a:r>
              <a:rPr lang="en-US" sz="3400" dirty="0"/>
              <a:t>and transition them into the evangelistic series. </a:t>
            </a:r>
            <a:endParaRPr lang="en-US" sz="3400" dirty="0" smtClean="0"/>
          </a:p>
        </p:txBody>
      </p:sp>
      <p:sp>
        <p:nvSpPr>
          <p:cNvPr id="3" name="Title 2"/>
          <p:cNvSpPr>
            <a:spLocks noGrp="1"/>
          </p:cNvSpPr>
          <p:nvPr>
            <p:ph type="title"/>
          </p:nvPr>
        </p:nvSpPr>
        <p:spPr>
          <a:xfrm>
            <a:off x="493776" y="606424"/>
            <a:ext cx="2401824" cy="19843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457200" y="2971800"/>
            <a:ext cx="2743200" cy="2286000"/>
          </a:xfrm>
        </p:spPr>
        <p:txBody>
          <a:bodyPr>
            <a:noAutofit/>
          </a:bodyPr>
          <a:lstStyle/>
          <a:p>
            <a:r>
              <a:rPr lang="en-US" sz="3600" dirty="0" smtClean="0"/>
              <a:t>With an Evangelistic Series</a:t>
            </a:r>
            <a:endParaRPr lang="en-US" sz="3600" dirty="0"/>
          </a:p>
        </p:txBody>
      </p:sp>
    </p:spTree>
    <p:extLst>
      <p:ext uri="{BB962C8B-B14F-4D97-AF65-F5344CB8AC3E}">
        <p14:creationId xmlns:p14="http://schemas.microsoft.com/office/powerpoint/2010/main" val="167988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762000"/>
            <a:ext cx="5029200" cy="5791200"/>
          </a:xfrm>
        </p:spPr>
        <p:txBody>
          <a:bodyPr>
            <a:normAutofit/>
          </a:bodyPr>
          <a:lstStyle/>
          <a:p>
            <a:r>
              <a:rPr lang="en-US" sz="3400" dirty="0"/>
              <a:t>After the Health Fair, present a one hour health </a:t>
            </a:r>
            <a:r>
              <a:rPr lang="en-US" sz="3400" dirty="0" smtClean="0"/>
              <a:t>talk. </a:t>
            </a:r>
          </a:p>
          <a:p>
            <a:r>
              <a:rPr lang="en-US" sz="3400" dirty="0" smtClean="0"/>
              <a:t>The </a:t>
            </a:r>
            <a:r>
              <a:rPr lang="en-US" sz="3400" dirty="0"/>
              <a:t>next night repeat the same schedule. </a:t>
            </a:r>
          </a:p>
          <a:p>
            <a:r>
              <a:rPr lang="en-US" sz="3400" dirty="0" smtClean="0"/>
              <a:t>On </a:t>
            </a:r>
            <a:r>
              <a:rPr lang="en-US" sz="3400" dirty="0"/>
              <a:t>Friday night, begin with a 30 minute Health Lecture, and transition into the first evangelistic topic.</a:t>
            </a:r>
          </a:p>
          <a:p>
            <a:endParaRPr lang="en-US" dirty="0"/>
          </a:p>
        </p:txBody>
      </p:sp>
      <p:sp>
        <p:nvSpPr>
          <p:cNvPr id="3" name="Title 2"/>
          <p:cNvSpPr>
            <a:spLocks noGrp="1"/>
          </p:cNvSpPr>
          <p:nvPr>
            <p:ph type="title"/>
          </p:nvPr>
        </p:nvSpPr>
        <p:spPr>
          <a:xfrm>
            <a:off x="493777" y="606424"/>
            <a:ext cx="2706624" cy="20605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457200" y="3124200"/>
            <a:ext cx="2400300" cy="2803525"/>
          </a:xfrm>
        </p:spPr>
        <p:txBody>
          <a:bodyPr>
            <a:normAutofit/>
          </a:bodyPr>
          <a:lstStyle/>
          <a:p>
            <a:r>
              <a:rPr lang="en-US" sz="3600" dirty="0" smtClean="0"/>
              <a:t>With an Evangelistic Series</a:t>
            </a:r>
            <a:endParaRPr lang="en-US" sz="3600" dirty="0"/>
          </a:p>
        </p:txBody>
      </p:sp>
    </p:spTree>
    <p:extLst>
      <p:ext uri="{BB962C8B-B14F-4D97-AF65-F5344CB8AC3E}">
        <p14:creationId xmlns:p14="http://schemas.microsoft.com/office/powerpoint/2010/main" val="27901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762000"/>
            <a:ext cx="5257800" cy="5791200"/>
          </a:xfrm>
        </p:spPr>
        <p:txBody>
          <a:bodyPr>
            <a:normAutofit fontScale="92500" lnSpcReduction="20000"/>
          </a:bodyPr>
          <a:lstStyle/>
          <a:p>
            <a:r>
              <a:rPr lang="en-US" sz="3700" dirty="0"/>
              <a:t>The Health Fair and cooking class </a:t>
            </a:r>
            <a:r>
              <a:rPr lang="en-US" sz="3700" dirty="0" smtClean="0"/>
              <a:t>or health </a:t>
            </a:r>
            <a:r>
              <a:rPr lang="en-US" sz="3700" dirty="0"/>
              <a:t>seminar can be run through the second weekend before the evangelistic </a:t>
            </a:r>
            <a:r>
              <a:rPr lang="en-US" sz="3700" dirty="0" smtClean="0"/>
              <a:t>meeting. </a:t>
            </a:r>
          </a:p>
          <a:p>
            <a:endParaRPr lang="en-US" sz="3700" dirty="0" smtClean="0"/>
          </a:p>
          <a:p>
            <a:r>
              <a:rPr lang="en-US" sz="3700" dirty="0" smtClean="0"/>
              <a:t>A </a:t>
            </a:r>
            <a:r>
              <a:rPr lang="en-US" sz="3700" dirty="0"/>
              <a:t>short health nugget can be continued before each sermon once the health fair and cooking </a:t>
            </a:r>
            <a:r>
              <a:rPr lang="en-US" sz="3700" dirty="0" smtClean="0"/>
              <a:t>class/seminar </a:t>
            </a:r>
            <a:r>
              <a:rPr lang="en-US" sz="3700" dirty="0"/>
              <a:t>are completed. </a:t>
            </a:r>
            <a:endParaRPr lang="en-US" sz="3700" dirty="0" smtClean="0"/>
          </a:p>
          <a:p>
            <a:endParaRPr lang="en-US" dirty="0"/>
          </a:p>
        </p:txBody>
      </p:sp>
      <p:sp>
        <p:nvSpPr>
          <p:cNvPr id="3" name="Title 2"/>
          <p:cNvSpPr>
            <a:spLocks noGrp="1"/>
          </p:cNvSpPr>
          <p:nvPr>
            <p:ph type="title"/>
          </p:nvPr>
        </p:nvSpPr>
        <p:spPr>
          <a:xfrm>
            <a:off x="493776" y="606425"/>
            <a:ext cx="2554224" cy="2441575"/>
          </a:xfrm>
        </p:spPr>
        <p:txBody>
          <a:bodyPr>
            <a:norm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457200" y="3200400"/>
            <a:ext cx="2514600" cy="2743200"/>
          </a:xfrm>
        </p:spPr>
        <p:txBody>
          <a:bodyPr>
            <a:normAutofit/>
          </a:bodyPr>
          <a:lstStyle/>
          <a:p>
            <a:r>
              <a:rPr lang="en-US" sz="3600" dirty="0" smtClean="0"/>
              <a:t>With an Evangelistic Series</a:t>
            </a:r>
            <a:endParaRPr lang="en-US" sz="3600" dirty="0"/>
          </a:p>
        </p:txBody>
      </p:sp>
    </p:spTree>
    <p:extLst>
      <p:ext uri="{BB962C8B-B14F-4D97-AF65-F5344CB8AC3E}">
        <p14:creationId xmlns:p14="http://schemas.microsoft.com/office/powerpoint/2010/main" val="8554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830824" cy="685800"/>
          </a:xfrm>
        </p:spPr>
        <p:txBody>
          <a:bodyPr>
            <a:noAutofit/>
          </a:bodyPr>
          <a:lstStyle/>
          <a:p>
            <a:r>
              <a:rPr lang="en-US" sz="3600" dirty="0" smtClean="0"/>
              <a:t>Health Fair Setup</a:t>
            </a:r>
            <a:endParaRPr lang="en-US" sz="3600" dirty="0"/>
          </a:p>
        </p:txBody>
      </p:sp>
      <p:sp>
        <p:nvSpPr>
          <p:cNvPr id="3" name="Content Placeholder 2"/>
          <p:cNvSpPr>
            <a:spLocks noGrp="1"/>
          </p:cNvSpPr>
          <p:nvPr>
            <p:ph sz="half" idx="1"/>
          </p:nvPr>
        </p:nvSpPr>
        <p:spPr>
          <a:xfrm>
            <a:off x="4419600" y="1447800"/>
            <a:ext cx="4572000" cy="5181600"/>
          </a:xfrm>
        </p:spPr>
        <p:txBody>
          <a:bodyPr>
            <a:normAutofit lnSpcReduction="10000"/>
          </a:bodyPr>
          <a:lstStyle/>
          <a:p>
            <a:r>
              <a:rPr lang="en-US" sz="3400" dirty="0" smtClean="0"/>
              <a:t>The </a:t>
            </a:r>
            <a:r>
              <a:rPr lang="en-US" sz="3400" dirty="0"/>
              <a:t>stations should be arranged in a way that facilitates the flow of large numbers of </a:t>
            </a:r>
            <a:r>
              <a:rPr lang="en-US" sz="3400" dirty="0" smtClean="0"/>
              <a:t>people.</a:t>
            </a:r>
            <a:endParaRPr lang="en-US" sz="3400" dirty="0"/>
          </a:p>
          <a:p>
            <a:r>
              <a:rPr lang="en-US" sz="3400" dirty="0"/>
              <a:t>The layout </a:t>
            </a:r>
            <a:r>
              <a:rPr lang="en-US" sz="3400" dirty="0" smtClean="0"/>
              <a:t>can </a:t>
            </a:r>
            <a:r>
              <a:rPr lang="en-US" sz="3400" dirty="0"/>
              <a:t>be adapted to the physical characteristics of the venue being used.</a:t>
            </a:r>
          </a:p>
          <a:p>
            <a:endParaRPr lang="en-US" dirty="0"/>
          </a:p>
        </p:txBody>
      </p:sp>
      <p:sp>
        <p:nvSpPr>
          <p:cNvPr id="4" name="Content Placeholder 3"/>
          <p:cNvSpPr>
            <a:spLocks noGrp="1"/>
          </p:cNvSpPr>
          <p:nvPr>
            <p:ph sz="half" idx="2"/>
          </p:nvPr>
        </p:nvSpPr>
        <p:spPr>
          <a:xfrm>
            <a:off x="76200" y="1447800"/>
            <a:ext cx="4059865" cy="5029199"/>
          </a:xfrm>
        </p:spPr>
        <p:txBody>
          <a:bodyPr>
            <a:noAutofit/>
          </a:bodyPr>
          <a:lstStyle/>
          <a:p>
            <a:r>
              <a:rPr lang="en-US" sz="3400" dirty="0"/>
              <a:t>There are eight standard health screening stations. </a:t>
            </a:r>
            <a:endParaRPr lang="en-US" sz="3400" dirty="0" smtClean="0"/>
          </a:p>
          <a:p>
            <a:r>
              <a:rPr lang="en-US" sz="3400" dirty="0" smtClean="0"/>
              <a:t>Each </a:t>
            </a:r>
            <a:r>
              <a:rPr lang="en-US" sz="3400" dirty="0"/>
              <a:t>station </a:t>
            </a:r>
            <a:r>
              <a:rPr lang="en-US" sz="3400" dirty="0" smtClean="0"/>
              <a:t>has </a:t>
            </a:r>
            <a:r>
              <a:rPr lang="en-US" sz="3400" dirty="0"/>
              <a:t>a table and a full-color, upright </a:t>
            </a:r>
            <a:r>
              <a:rPr lang="en-US" sz="3400" dirty="0" smtClean="0"/>
              <a:t>banner as a background for the station.</a:t>
            </a:r>
          </a:p>
        </p:txBody>
      </p:sp>
    </p:spTree>
    <p:extLst>
      <p:ext uri="{BB962C8B-B14F-4D97-AF65-F5344CB8AC3E}">
        <p14:creationId xmlns:p14="http://schemas.microsoft.com/office/powerpoint/2010/main" val="56645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754624" cy="1066800"/>
          </a:xfrm>
        </p:spPr>
        <p:txBody>
          <a:bodyPr>
            <a:noAutofit/>
          </a:bodyPr>
          <a:lstStyle/>
          <a:p>
            <a:r>
              <a:rPr lang="en-US" sz="3600" dirty="0" smtClean="0"/>
              <a:t>Health Fair Setup</a:t>
            </a:r>
            <a:endParaRPr lang="en-US" sz="3600" dirty="0"/>
          </a:p>
        </p:txBody>
      </p:sp>
      <p:sp>
        <p:nvSpPr>
          <p:cNvPr id="3" name="Content Placeholder 2"/>
          <p:cNvSpPr>
            <a:spLocks noGrp="1"/>
          </p:cNvSpPr>
          <p:nvPr>
            <p:ph sz="half" idx="1"/>
          </p:nvPr>
        </p:nvSpPr>
        <p:spPr>
          <a:xfrm>
            <a:off x="4343400" y="1524000"/>
            <a:ext cx="4572000" cy="5029199"/>
          </a:xfrm>
        </p:spPr>
        <p:txBody>
          <a:bodyPr>
            <a:normAutofit/>
          </a:bodyPr>
          <a:lstStyle/>
          <a:p>
            <a:r>
              <a:rPr lang="en-US" sz="3400" dirty="0"/>
              <a:t>It is designed so that people can go around in order from station to station, but they do not have to go in order. </a:t>
            </a:r>
          </a:p>
          <a:p>
            <a:r>
              <a:rPr lang="en-US" sz="3400" dirty="0"/>
              <a:t>If a station is free, they can move to that station.</a:t>
            </a:r>
          </a:p>
          <a:p>
            <a:endParaRPr lang="en-US" dirty="0"/>
          </a:p>
        </p:txBody>
      </p:sp>
      <p:sp>
        <p:nvSpPr>
          <p:cNvPr id="4" name="Content Placeholder 3"/>
          <p:cNvSpPr>
            <a:spLocks noGrp="1"/>
          </p:cNvSpPr>
          <p:nvPr>
            <p:ph sz="half" idx="2"/>
          </p:nvPr>
        </p:nvSpPr>
        <p:spPr>
          <a:xfrm>
            <a:off x="228600" y="1524000"/>
            <a:ext cx="3907465" cy="5105399"/>
          </a:xfrm>
        </p:spPr>
        <p:txBody>
          <a:bodyPr>
            <a:normAutofit/>
          </a:bodyPr>
          <a:lstStyle/>
          <a:p>
            <a:r>
              <a:rPr lang="en-US" sz="3400" dirty="0" smtClean="0"/>
              <a:t>Typically, </a:t>
            </a:r>
            <a:r>
              <a:rPr lang="en-US" sz="3400" dirty="0"/>
              <a:t>a U shaped fashion, with a place for health lectures on one end.</a:t>
            </a:r>
          </a:p>
          <a:p>
            <a:r>
              <a:rPr lang="en-US" sz="3400" dirty="0"/>
              <a:t>Chairs </a:t>
            </a:r>
            <a:r>
              <a:rPr lang="en-US" sz="3400" dirty="0" smtClean="0"/>
              <a:t>in the </a:t>
            </a:r>
            <a:r>
              <a:rPr lang="en-US" sz="3400" dirty="0"/>
              <a:t>center for </a:t>
            </a:r>
            <a:r>
              <a:rPr lang="en-US" sz="3400" dirty="0" smtClean="0"/>
              <a:t>waiting or use in lectures </a:t>
            </a:r>
            <a:r>
              <a:rPr lang="en-US" sz="3400" dirty="0"/>
              <a:t>or presentations. </a:t>
            </a:r>
          </a:p>
          <a:p>
            <a:endParaRPr lang="en-US" dirty="0"/>
          </a:p>
        </p:txBody>
      </p:sp>
    </p:spTree>
    <p:extLst>
      <p:ext uri="{BB962C8B-B14F-4D97-AF65-F5344CB8AC3E}">
        <p14:creationId xmlns:p14="http://schemas.microsoft.com/office/powerpoint/2010/main" val="21056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373" y="685800"/>
            <a:ext cx="6083427" cy="990600"/>
          </a:xfrm>
        </p:spPr>
        <p:txBody>
          <a:bodyPr>
            <a:noAutofit/>
          </a:bodyPr>
          <a:lstStyle/>
          <a:p>
            <a:r>
              <a:rPr lang="en-US" sz="3600" dirty="0" smtClean="0"/>
              <a:t>Health Fair Setup</a:t>
            </a:r>
            <a:endParaRPr lang="en-US" sz="3600" dirty="0"/>
          </a:p>
        </p:txBody>
      </p:sp>
      <p:sp>
        <p:nvSpPr>
          <p:cNvPr id="3" name="Rectangle 2"/>
          <p:cNvSpPr/>
          <p:nvPr/>
        </p:nvSpPr>
        <p:spPr>
          <a:xfrm>
            <a:off x="1129730" y="1828800"/>
            <a:ext cx="1100390" cy="70485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Registration</a:t>
            </a:r>
          </a:p>
        </p:txBody>
      </p:sp>
      <p:sp>
        <p:nvSpPr>
          <p:cNvPr id="4" name="Rectangle 3"/>
          <p:cNvSpPr/>
          <p:nvPr/>
        </p:nvSpPr>
        <p:spPr>
          <a:xfrm>
            <a:off x="2592070" y="1828799"/>
            <a:ext cx="836930" cy="752145"/>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Water</a:t>
            </a:r>
          </a:p>
        </p:txBody>
      </p:sp>
      <p:sp>
        <p:nvSpPr>
          <p:cNvPr id="5" name="Rectangle 4"/>
          <p:cNvSpPr/>
          <p:nvPr/>
        </p:nvSpPr>
        <p:spPr>
          <a:xfrm>
            <a:off x="3696970" y="1828799"/>
            <a:ext cx="875030" cy="752145"/>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Exercise</a:t>
            </a:r>
          </a:p>
        </p:txBody>
      </p:sp>
      <p:sp>
        <p:nvSpPr>
          <p:cNvPr id="6" name="Rectangle 5"/>
          <p:cNvSpPr/>
          <p:nvPr/>
        </p:nvSpPr>
        <p:spPr>
          <a:xfrm>
            <a:off x="4862912" y="1828799"/>
            <a:ext cx="1004488" cy="752145"/>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Live Temperately</a:t>
            </a:r>
          </a:p>
        </p:txBody>
      </p:sp>
      <p:sp>
        <p:nvSpPr>
          <p:cNvPr id="7" name="Rectangle 6"/>
          <p:cNvSpPr/>
          <p:nvPr/>
        </p:nvSpPr>
        <p:spPr>
          <a:xfrm>
            <a:off x="6019800" y="1828799"/>
            <a:ext cx="985520" cy="752146"/>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Lots of Fresh Air</a:t>
            </a:r>
          </a:p>
        </p:txBody>
      </p:sp>
      <p:sp>
        <p:nvSpPr>
          <p:cNvPr id="8" name="Rectangle 7"/>
          <p:cNvSpPr/>
          <p:nvPr/>
        </p:nvSpPr>
        <p:spPr>
          <a:xfrm>
            <a:off x="6019800" y="4832793"/>
            <a:ext cx="985520" cy="69850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Nutrition</a:t>
            </a:r>
          </a:p>
        </p:txBody>
      </p:sp>
      <p:sp>
        <p:nvSpPr>
          <p:cNvPr id="9" name="Rectangle 8"/>
          <p:cNvSpPr/>
          <p:nvPr/>
        </p:nvSpPr>
        <p:spPr>
          <a:xfrm>
            <a:off x="4862911" y="4820503"/>
            <a:ext cx="843915" cy="69850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Entire Trust in God</a:t>
            </a:r>
          </a:p>
        </p:txBody>
      </p:sp>
      <p:sp>
        <p:nvSpPr>
          <p:cNvPr id="10" name="Rectangle 9"/>
          <p:cNvSpPr/>
          <p:nvPr/>
        </p:nvSpPr>
        <p:spPr>
          <a:xfrm>
            <a:off x="3429000" y="4820503"/>
            <a:ext cx="1143000" cy="660400"/>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Sunshine</a:t>
            </a:r>
          </a:p>
        </p:txBody>
      </p:sp>
      <p:sp>
        <p:nvSpPr>
          <p:cNvPr id="11" name="Rectangle 10"/>
          <p:cNvSpPr/>
          <p:nvPr/>
        </p:nvSpPr>
        <p:spPr>
          <a:xfrm>
            <a:off x="2066078" y="4800600"/>
            <a:ext cx="1021291" cy="700206"/>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Sufficient Rest</a:t>
            </a:r>
          </a:p>
        </p:txBody>
      </p:sp>
      <p:sp>
        <p:nvSpPr>
          <p:cNvPr id="12" name="Rectangle 11"/>
          <p:cNvSpPr/>
          <p:nvPr/>
        </p:nvSpPr>
        <p:spPr>
          <a:xfrm rot="3514905">
            <a:off x="525471" y="4025867"/>
            <a:ext cx="1132761" cy="685866"/>
          </a:xfrm>
          <a:prstGeom prst="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Checkout</a:t>
            </a:r>
          </a:p>
        </p:txBody>
      </p:sp>
      <p:sp>
        <p:nvSpPr>
          <p:cNvPr id="13" name="Curved Up Arrow 12"/>
          <p:cNvSpPr/>
          <p:nvPr/>
        </p:nvSpPr>
        <p:spPr>
          <a:xfrm>
            <a:off x="573487" y="2580945"/>
            <a:ext cx="1123927" cy="4498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Curved Up Arrow 13"/>
          <p:cNvSpPr/>
          <p:nvPr/>
        </p:nvSpPr>
        <p:spPr>
          <a:xfrm rot="12779627">
            <a:off x="674958" y="3300615"/>
            <a:ext cx="971963" cy="47330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Rectangle 14"/>
          <p:cNvSpPr/>
          <p:nvPr/>
        </p:nvSpPr>
        <p:spPr>
          <a:xfrm>
            <a:off x="7502013" y="3097318"/>
            <a:ext cx="1160780" cy="1362405"/>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200" dirty="0">
                <a:effectLst/>
                <a:ea typeface="Calibri"/>
                <a:cs typeface="Times New Roman"/>
              </a:rPr>
              <a:t>Lecture or Stage Area</a:t>
            </a:r>
          </a:p>
        </p:txBody>
      </p:sp>
    </p:spTree>
    <p:extLst>
      <p:ext uri="{BB962C8B-B14F-4D97-AF65-F5344CB8AC3E}">
        <p14:creationId xmlns:p14="http://schemas.microsoft.com/office/powerpoint/2010/main" val="220006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153400" cy="3200400"/>
          </a:xfrm>
        </p:spPr>
        <p:txBody>
          <a:bodyPr/>
          <a:lstStyle/>
          <a:p>
            <a:pPr algn="ctr"/>
            <a:r>
              <a:rPr lang="en-US" dirty="0" smtClean="0"/>
              <a:t>Fulfilling the Gospel Commission through</a:t>
            </a:r>
            <a:br>
              <a:rPr lang="en-US" dirty="0" smtClean="0"/>
            </a:br>
            <a:r>
              <a:rPr lang="en-US" dirty="0" smtClean="0"/>
              <a:t>Health Fairs </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383324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526024" cy="609600"/>
          </a:xfrm>
        </p:spPr>
        <p:txBody>
          <a:bodyPr>
            <a:noAutofit/>
          </a:bodyPr>
          <a:lstStyle/>
          <a:p>
            <a:r>
              <a:rPr lang="en-US" sz="3600" dirty="0" smtClean="0"/>
              <a:t>Health Fair Setup</a:t>
            </a:r>
            <a:endParaRPr lang="en-US" sz="3600" dirty="0"/>
          </a:p>
        </p:txBody>
      </p:sp>
      <p:sp>
        <p:nvSpPr>
          <p:cNvPr id="4" name="Content Placeholder 3"/>
          <p:cNvSpPr>
            <a:spLocks noGrp="1"/>
          </p:cNvSpPr>
          <p:nvPr>
            <p:ph sz="half" idx="2"/>
          </p:nvPr>
        </p:nvSpPr>
        <p:spPr>
          <a:xfrm>
            <a:off x="990600" y="1981200"/>
            <a:ext cx="3810000" cy="3352800"/>
          </a:xfrm>
        </p:spPr>
        <p:txBody>
          <a:bodyPr>
            <a:normAutofit/>
          </a:bodyPr>
          <a:lstStyle/>
          <a:p>
            <a:pPr lvl="0"/>
            <a:r>
              <a:rPr lang="en-US" sz="3400" b="1" dirty="0"/>
              <a:t>Registration</a:t>
            </a:r>
            <a:r>
              <a:rPr lang="en-US" sz="3400" dirty="0"/>
              <a:t>: </a:t>
            </a:r>
            <a:endParaRPr lang="en-US" sz="3400" dirty="0" smtClean="0"/>
          </a:p>
          <a:p>
            <a:pPr lvl="1"/>
            <a:r>
              <a:rPr lang="en-US" sz="3400" dirty="0" smtClean="0"/>
              <a:t>Name</a:t>
            </a:r>
            <a:r>
              <a:rPr lang="en-US" sz="3400" dirty="0"/>
              <a:t>, age, height, weight, body fat %, BMI</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2486025" cy="2476500"/>
          </a:xfrm>
          <a:prstGeom prst="rect">
            <a:avLst/>
          </a:prstGeom>
        </p:spPr>
      </p:pic>
    </p:spTree>
    <p:extLst>
      <p:ext uri="{BB962C8B-B14F-4D97-AF65-F5344CB8AC3E}">
        <p14:creationId xmlns:p14="http://schemas.microsoft.com/office/powerpoint/2010/main" val="2497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66800" y="1676400"/>
            <a:ext cx="4224528" cy="4419600"/>
          </a:xfrm>
        </p:spPr>
        <p:txBody>
          <a:bodyPr>
            <a:normAutofit/>
          </a:bodyPr>
          <a:lstStyle/>
          <a:p>
            <a:pPr lvl="0"/>
            <a:r>
              <a:rPr lang="en-US" sz="3400" b="1" dirty="0" smtClean="0"/>
              <a:t>Water</a:t>
            </a:r>
            <a:r>
              <a:rPr lang="en-US" sz="3400" dirty="0" smtClean="0"/>
              <a:t>:</a:t>
            </a:r>
          </a:p>
          <a:p>
            <a:pPr lvl="1"/>
            <a:r>
              <a:rPr lang="en-US" sz="3400" dirty="0" smtClean="0"/>
              <a:t>Water given, water intake needed per day is calculated based on weight, hydrotherapy demonstrations</a:t>
            </a:r>
            <a:endParaRPr lang="en-US" sz="3400" dirty="0"/>
          </a:p>
          <a:p>
            <a:endParaRPr lang="en-US" dirty="0"/>
          </a:p>
        </p:txBody>
      </p:sp>
      <p:sp>
        <p:nvSpPr>
          <p:cNvPr id="3" name="Title 2"/>
          <p:cNvSpPr>
            <a:spLocks noGrp="1"/>
          </p:cNvSpPr>
          <p:nvPr>
            <p:ph type="title"/>
          </p:nvPr>
        </p:nvSpPr>
        <p:spPr>
          <a:xfrm>
            <a:off x="457200" y="533400"/>
            <a:ext cx="5649837" cy="1600200"/>
          </a:xfrm>
        </p:spPr>
        <p:txBody>
          <a:bodyPr>
            <a:normAutofit/>
          </a:bodyPr>
          <a:lstStyle/>
          <a:p>
            <a:r>
              <a:rPr lang="en-US" sz="3600" dirty="0" smtClean="0"/>
              <a:t>Health Fair Setup</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99" y="0"/>
            <a:ext cx="2884563" cy="6858000"/>
          </a:xfrm>
          <a:prstGeom prst="rect">
            <a:avLst/>
          </a:prstGeom>
        </p:spPr>
      </p:pic>
    </p:spTree>
    <p:extLst>
      <p:ext uri="{BB962C8B-B14F-4D97-AF65-F5344CB8AC3E}">
        <p14:creationId xmlns:p14="http://schemas.microsoft.com/office/powerpoint/2010/main" val="119179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43000" y="2057400"/>
            <a:ext cx="4224528" cy="3886200"/>
          </a:xfrm>
        </p:spPr>
        <p:txBody>
          <a:bodyPr/>
          <a:lstStyle/>
          <a:p>
            <a:pPr lvl="0"/>
            <a:r>
              <a:rPr lang="en-US" sz="3600" b="1" dirty="0"/>
              <a:t>Exercise</a:t>
            </a:r>
            <a:r>
              <a:rPr lang="en-US" sz="3600" dirty="0"/>
              <a:t>: </a:t>
            </a:r>
            <a:endParaRPr lang="en-US" sz="3600" dirty="0" smtClean="0"/>
          </a:p>
          <a:p>
            <a:pPr lvl="1"/>
            <a:r>
              <a:rPr lang="en-US" sz="3600" dirty="0" smtClean="0"/>
              <a:t>Harvard </a:t>
            </a:r>
            <a:r>
              <a:rPr lang="en-US" sz="3600" dirty="0"/>
              <a:t>Step Test performed, exercise guidelines given</a:t>
            </a:r>
          </a:p>
          <a:p>
            <a:endParaRPr lang="en-US" dirty="0"/>
          </a:p>
        </p:txBody>
      </p:sp>
      <p:sp>
        <p:nvSpPr>
          <p:cNvPr id="3" name="Title 2"/>
          <p:cNvSpPr>
            <a:spLocks noGrp="1"/>
          </p:cNvSpPr>
          <p:nvPr>
            <p:ph type="title"/>
          </p:nvPr>
        </p:nvSpPr>
        <p:spPr>
          <a:xfrm>
            <a:off x="609600" y="457200"/>
            <a:ext cx="5486400" cy="1143000"/>
          </a:xfrm>
        </p:spPr>
        <p:txBody>
          <a:bodyPr>
            <a:normAutofit/>
          </a:bodyPr>
          <a:lstStyle/>
          <a:p>
            <a:r>
              <a:rPr lang="en-US" sz="3600" dirty="0" smtClean="0"/>
              <a:t>Health Fair Setup</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0"/>
            <a:ext cx="2884563" cy="6858000"/>
          </a:xfrm>
          <a:prstGeom prst="rect">
            <a:avLst/>
          </a:prstGeom>
        </p:spPr>
      </p:pic>
    </p:spTree>
    <p:extLst>
      <p:ext uri="{BB962C8B-B14F-4D97-AF65-F5344CB8AC3E}">
        <p14:creationId xmlns:p14="http://schemas.microsoft.com/office/powerpoint/2010/main" val="227931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143000" y="1905000"/>
            <a:ext cx="4224528" cy="3886200"/>
          </a:xfrm>
        </p:spPr>
        <p:txBody>
          <a:bodyPr/>
          <a:lstStyle/>
          <a:p>
            <a:pPr lvl="0"/>
            <a:r>
              <a:rPr lang="en-US" sz="3400" b="1" dirty="0"/>
              <a:t>Live Temperately</a:t>
            </a:r>
            <a:r>
              <a:rPr lang="en-US" sz="3400" dirty="0" smtClean="0"/>
              <a:t>:</a:t>
            </a:r>
          </a:p>
          <a:p>
            <a:pPr lvl="1"/>
            <a:r>
              <a:rPr lang="en-US" sz="3400" dirty="0" smtClean="0"/>
              <a:t>Computer </a:t>
            </a:r>
            <a:r>
              <a:rPr lang="en-US" sz="3400" dirty="0"/>
              <a:t>Health Age Assessment, lifestyle modifications discussed</a:t>
            </a:r>
          </a:p>
          <a:p>
            <a:endParaRPr lang="en-US" dirty="0"/>
          </a:p>
        </p:txBody>
      </p:sp>
      <p:sp>
        <p:nvSpPr>
          <p:cNvPr id="3" name="Title 2"/>
          <p:cNvSpPr>
            <a:spLocks noGrp="1"/>
          </p:cNvSpPr>
          <p:nvPr>
            <p:ph type="title"/>
          </p:nvPr>
        </p:nvSpPr>
        <p:spPr>
          <a:xfrm>
            <a:off x="533400" y="533400"/>
            <a:ext cx="5867400" cy="990600"/>
          </a:xfrm>
        </p:spPr>
        <p:txBody>
          <a:bodyPr>
            <a:normAutofit/>
          </a:bodyPr>
          <a:lstStyle/>
          <a:p>
            <a:r>
              <a:rPr lang="en-US" sz="3600" dirty="0" smtClean="0"/>
              <a:t>Health Fair Setup</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0"/>
            <a:ext cx="2884563" cy="6858000"/>
          </a:xfrm>
          <a:prstGeom prst="rect">
            <a:avLst/>
          </a:prstGeom>
        </p:spPr>
      </p:pic>
    </p:spTree>
    <p:extLst>
      <p:ext uri="{BB962C8B-B14F-4D97-AF65-F5344CB8AC3E}">
        <p14:creationId xmlns:p14="http://schemas.microsoft.com/office/powerpoint/2010/main" val="86316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429352" cy="685800"/>
          </a:xfrm>
        </p:spPr>
        <p:txBody>
          <a:bodyPr>
            <a:noAutofit/>
          </a:bodyPr>
          <a:lstStyle/>
          <a:p>
            <a:r>
              <a:rPr lang="en-US" sz="3600" dirty="0" smtClean="0"/>
              <a:t>Health Fair Setup</a:t>
            </a:r>
            <a:endParaRPr lang="en-US" sz="3600" dirty="0"/>
          </a:p>
        </p:txBody>
      </p:sp>
      <p:sp>
        <p:nvSpPr>
          <p:cNvPr id="3" name="Content Placeholder 2"/>
          <p:cNvSpPr>
            <a:spLocks noGrp="1"/>
          </p:cNvSpPr>
          <p:nvPr>
            <p:ph sz="half" idx="1"/>
          </p:nvPr>
        </p:nvSpPr>
        <p:spPr>
          <a:xfrm>
            <a:off x="4419600" y="1371600"/>
            <a:ext cx="4572000" cy="5257799"/>
          </a:xfrm>
        </p:spPr>
        <p:txBody>
          <a:bodyPr>
            <a:normAutofit/>
          </a:bodyPr>
          <a:lstStyle/>
          <a:p>
            <a:endParaRPr lang="en-US" dirty="0"/>
          </a:p>
          <a:p>
            <a:endParaRPr lang="en-US" dirty="0"/>
          </a:p>
        </p:txBody>
      </p:sp>
      <p:sp>
        <p:nvSpPr>
          <p:cNvPr id="4" name="Content Placeholder 3"/>
          <p:cNvSpPr>
            <a:spLocks noGrp="1"/>
          </p:cNvSpPr>
          <p:nvPr>
            <p:ph sz="half" idx="2"/>
          </p:nvPr>
        </p:nvSpPr>
        <p:spPr>
          <a:xfrm>
            <a:off x="1066800" y="1981200"/>
            <a:ext cx="4495800" cy="4800599"/>
          </a:xfrm>
        </p:spPr>
        <p:txBody>
          <a:bodyPr>
            <a:noAutofit/>
          </a:bodyPr>
          <a:lstStyle/>
          <a:p>
            <a:r>
              <a:rPr lang="en-US" sz="3400" b="1" dirty="0"/>
              <a:t>Lots of Fresh Air</a:t>
            </a:r>
            <a:r>
              <a:rPr lang="en-US" sz="3400" dirty="0"/>
              <a:t>: </a:t>
            </a:r>
            <a:endParaRPr lang="en-US" sz="3400" dirty="0" smtClean="0"/>
          </a:p>
          <a:p>
            <a:pPr lvl="1"/>
            <a:r>
              <a:rPr lang="en-US" sz="3400" dirty="0" smtClean="0"/>
              <a:t>Peak </a:t>
            </a:r>
            <a:r>
              <a:rPr lang="en-US" sz="3400" dirty="0"/>
              <a:t>Flow Measurements, stop smoking information </a:t>
            </a:r>
            <a:r>
              <a:rPr lang="en-US" sz="3400" dirty="0" smtClean="0"/>
              <a:t>given</a:t>
            </a:r>
            <a:endParaRPr lang="en-US" sz="3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2884563" cy="6858000"/>
          </a:xfrm>
          <a:prstGeom prst="rect">
            <a:avLst/>
          </a:prstGeom>
        </p:spPr>
      </p:pic>
    </p:spTree>
    <p:extLst>
      <p:ext uri="{BB962C8B-B14F-4D97-AF65-F5344CB8AC3E}">
        <p14:creationId xmlns:p14="http://schemas.microsoft.com/office/powerpoint/2010/main" val="344796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602224" cy="1066800"/>
          </a:xfrm>
        </p:spPr>
        <p:txBody>
          <a:bodyPr>
            <a:normAutofit/>
          </a:bodyPr>
          <a:lstStyle/>
          <a:p>
            <a:r>
              <a:rPr lang="en-US" sz="3600" dirty="0" smtClean="0"/>
              <a:t>Health Fair Setup</a:t>
            </a:r>
            <a:endParaRPr lang="en-US" sz="3600" dirty="0"/>
          </a:p>
        </p:txBody>
      </p:sp>
      <p:sp>
        <p:nvSpPr>
          <p:cNvPr id="4" name="Content Placeholder 3"/>
          <p:cNvSpPr>
            <a:spLocks noGrp="1"/>
          </p:cNvSpPr>
          <p:nvPr>
            <p:ph sz="half" idx="2"/>
          </p:nvPr>
        </p:nvSpPr>
        <p:spPr>
          <a:xfrm>
            <a:off x="1143000" y="1752600"/>
            <a:ext cx="3999046" cy="4332519"/>
          </a:xfrm>
        </p:spPr>
        <p:txBody>
          <a:bodyPr>
            <a:normAutofit/>
          </a:bodyPr>
          <a:lstStyle/>
          <a:p>
            <a:pPr lvl="0"/>
            <a:r>
              <a:rPr lang="en-US" sz="3400" b="1" dirty="0"/>
              <a:t>Nutrition</a:t>
            </a:r>
            <a:r>
              <a:rPr lang="en-US" sz="3400" dirty="0"/>
              <a:t>: </a:t>
            </a:r>
            <a:endParaRPr lang="en-US" sz="3400" dirty="0" smtClean="0"/>
          </a:p>
          <a:p>
            <a:pPr lvl="1"/>
            <a:r>
              <a:rPr lang="en-US" sz="3400" dirty="0" smtClean="0"/>
              <a:t>Ideal </a:t>
            </a:r>
            <a:r>
              <a:rPr lang="en-US" sz="3400" dirty="0"/>
              <a:t>Body Weight calculated, </a:t>
            </a:r>
            <a:r>
              <a:rPr lang="en-US" sz="3400" dirty="0" smtClean="0"/>
              <a:t>food sample, recipe and nutrition counseling given</a:t>
            </a:r>
            <a:endParaRPr lang="en-US" sz="3400"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2884563" cy="6858000"/>
          </a:xfrm>
          <a:prstGeom prst="rect">
            <a:avLst/>
          </a:prstGeom>
        </p:spPr>
      </p:pic>
    </p:spTree>
    <p:extLst>
      <p:ext uri="{BB962C8B-B14F-4D97-AF65-F5344CB8AC3E}">
        <p14:creationId xmlns:p14="http://schemas.microsoft.com/office/powerpoint/2010/main" val="20668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678424" cy="1066800"/>
          </a:xfrm>
        </p:spPr>
        <p:txBody>
          <a:bodyPr>
            <a:noAutofit/>
          </a:bodyPr>
          <a:lstStyle/>
          <a:p>
            <a:r>
              <a:rPr lang="en-US" sz="3600" dirty="0" smtClean="0"/>
              <a:t>Health Fair Setup</a:t>
            </a:r>
            <a:endParaRPr lang="en-US" sz="3600" dirty="0"/>
          </a:p>
        </p:txBody>
      </p:sp>
      <p:sp>
        <p:nvSpPr>
          <p:cNvPr id="4" name="Content Placeholder 3"/>
          <p:cNvSpPr>
            <a:spLocks noGrp="1"/>
          </p:cNvSpPr>
          <p:nvPr>
            <p:ph sz="half" idx="2"/>
          </p:nvPr>
        </p:nvSpPr>
        <p:spPr>
          <a:xfrm>
            <a:off x="1143000" y="1905000"/>
            <a:ext cx="4114800" cy="4191000"/>
          </a:xfrm>
        </p:spPr>
        <p:txBody>
          <a:bodyPr>
            <a:normAutofit/>
          </a:bodyPr>
          <a:lstStyle/>
          <a:p>
            <a:r>
              <a:rPr lang="en-US" sz="3400" b="1" dirty="0"/>
              <a:t>Entire Trust in God</a:t>
            </a:r>
            <a:r>
              <a:rPr lang="en-US" sz="3400" dirty="0"/>
              <a:t>: </a:t>
            </a:r>
            <a:endParaRPr lang="en-US" sz="3400" dirty="0" smtClean="0"/>
          </a:p>
          <a:p>
            <a:pPr lvl="1"/>
            <a:r>
              <a:rPr lang="en-US" sz="3400" dirty="0" smtClean="0"/>
              <a:t>Stress </a:t>
            </a:r>
            <a:r>
              <a:rPr lang="en-US" sz="3400" dirty="0"/>
              <a:t>Level testing, Spiritual </a:t>
            </a:r>
            <a:r>
              <a:rPr lang="en-US" sz="3400" dirty="0" smtClean="0"/>
              <a:t>counseling and prayer (if desired)</a:t>
            </a:r>
            <a:endParaRPr lang="en-US" sz="3400"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2884563" cy="6858000"/>
          </a:xfrm>
          <a:prstGeom prst="rect">
            <a:avLst/>
          </a:prstGeom>
        </p:spPr>
      </p:pic>
    </p:spTree>
    <p:extLst>
      <p:ext uri="{BB962C8B-B14F-4D97-AF65-F5344CB8AC3E}">
        <p14:creationId xmlns:p14="http://schemas.microsoft.com/office/powerpoint/2010/main" val="38983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678424" cy="1066800"/>
          </a:xfrm>
        </p:spPr>
        <p:txBody>
          <a:bodyPr>
            <a:noAutofit/>
          </a:bodyPr>
          <a:lstStyle/>
          <a:p>
            <a:r>
              <a:rPr lang="en-US" sz="3600" dirty="0" smtClean="0"/>
              <a:t>Health Fair Setup</a:t>
            </a:r>
            <a:endParaRPr lang="en-US" sz="3600" dirty="0"/>
          </a:p>
        </p:txBody>
      </p:sp>
      <p:sp>
        <p:nvSpPr>
          <p:cNvPr id="4" name="Content Placeholder 3"/>
          <p:cNvSpPr>
            <a:spLocks noGrp="1"/>
          </p:cNvSpPr>
          <p:nvPr>
            <p:ph sz="half" idx="2"/>
          </p:nvPr>
        </p:nvSpPr>
        <p:spPr>
          <a:xfrm>
            <a:off x="496754" y="1447800"/>
            <a:ext cx="4227646" cy="4343399"/>
          </a:xfrm>
        </p:spPr>
        <p:txBody>
          <a:bodyPr>
            <a:normAutofit/>
          </a:bodyPr>
          <a:lstStyle/>
          <a:p>
            <a:pPr lvl="0"/>
            <a:r>
              <a:rPr lang="en-US" sz="3400" b="1" dirty="0"/>
              <a:t>Sunshine</a:t>
            </a:r>
            <a:r>
              <a:rPr lang="en-US" sz="3400" dirty="0"/>
              <a:t>: </a:t>
            </a:r>
            <a:endParaRPr lang="en-US" sz="3400" dirty="0" smtClean="0"/>
          </a:p>
          <a:p>
            <a:pPr lvl="1"/>
            <a:r>
              <a:rPr lang="en-US" sz="3400" dirty="0" smtClean="0"/>
              <a:t>Blood </a:t>
            </a:r>
            <a:r>
              <a:rPr lang="en-US" sz="3400" dirty="0"/>
              <a:t>sugar and Cholesterol tests (if done), sun exposure, cholesterol and diabetes information given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961"/>
            <a:ext cx="2884563" cy="6858000"/>
          </a:xfrm>
          <a:prstGeom prst="rect">
            <a:avLst/>
          </a:prstGeom>
        </p:spPr>
      </p:pic>
    </p:spTree>
    <p:extLst>
      <p:ext uri="{BB962C8B-B14F-4D97-AF65-F5344CB8AC3E}">
        <p14:creationId xmlns:p14="http://schemas.microsoft.com/office/powerpoint/2010/main" val="237056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5830824" cy="1066800"/>
          </a:xfrm>
        </p:spPr>
        <p:txBody>
          <a:bodyPr>
            <a:noAutofit/>
          </a:bodyPr>
          <a:lstStyle/>
          <a:p>
            <a:r>
              <a:rPr lang="en-US" sz="3600" dirty="0" smtClean="0"/>
              <a:t>Health Fair Setup</a:t>
            </a:r>
            <a:endParaRPr lang="en-US" sz="3600" dirty="0"/>
          </a:p>
        </p:txBody>
      </p:sp>
      <p:sp>
        <p:nvSpPr>
          <p:cNvPr id="4" name="Content Placeholder 3"/>
          <p:cNvSpPr>
            <a:spLocks noGrp="1"/>
          </p:cNvSpPr>
          <p:nvPr>
            <p:ph sz="half" idx="2"/>
          </p:nvPr>
        </p:nvSpPr>
        <p:spPr>
          <a:xfrm>
            <a:off x="496754" y="1915880"/>
            <a:ext cx="4532446" cy="3265720"/>
          </a:xfrm>
        </p:spPr>
        <p:txBody>
          <a:bodyPr/>
          <a:lstStyle/>
          <a:p>
            <a:pPr lvl="0"/>
            <a:r>
              <a:rPr lang="en-US" sz="3400" b="1" dirty="0"/>
              <a:t>Sufficient </a:t>
            </a:r>
            <a:r>
              <a:rPr lang="en-US" sz="3400" b="1" dirty="0" smtClean="0"/>
              <a:t>Rest</a:t>
            </a:r>
            <a:r>
              <a:rPr lang="en-US" sz="3400" dirty="0" smtClean="0"/>
              <a:t>:</a:t>
            </a:r>
          </a:p>
          <a:p>
            <a:pPr lvl="1"/>
            <a:r>
              <a:rPr lang="en-US" sz="3400" dirty="0" smtClean="0"/>
              <a:t>Blood </a:t>
            </a:r>
            <a:r>
              <a:rPr lang="en-US" sz="3400" dirty="0"/>
              <a:t>Pressures, Massage (if possible), tips on rest given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0"/>
            <a:ext cx="2884563" cy="6858000"/>
          </a:xfrm>
          <a:prstGeom prst="rect">
            <a:avLst/>
          </a:prstGeom>
        </p:spPr>
      </p:pic>
    </p:spTree>
    <p:extLst>
      <p:ext uri="{BB962C8B-B14F-4D97-AF65-F5344CB8AC3E}">
        <p14:creationId xmlns:p14="http://schemas.microsoft.com/office/powerpoint/2010/main" val="33586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533400" y="1524000"/>
            <a:ext cx="5562600" cy="4953000"/>
          </a:xfrm>
        </p:spPr>
        <p:txBody>
          <a:bodyPr>
            <a:normAutofit/>
          </a:bodyPr>
          <a:lstStyle/>
          <a:p>
            <a:pPr lvl="0"/>
            <a:r>
              <a:rPr lang="en-US" sz="3400" b="1" dirty="0" smtClean="0"/>
              <a:t>Check-out</a:t>
            </a:r>
            <a:r>
              <a:rPr lang="en-US" sz="3400" dirty="0"/>
              <a:t>: </a:t>
            </a:r>
            <a:endParaRPr lang="en-US" sz="3400" dirty="0" smtClean="0"/>
          </a:p>
          <a:p>
            <a:pPr lvl="1"/>
            <a:r>
              <a:rPr lang="en-US" sz="3400" dirty="0" smtClean="0"/>
              <a:t>Go </a:t>
            </a:r>
            <a:r>
              <a:rPr lang="en-US" sz="3400" dirty="0"/>
              <a:t>over check sheet to make sure nothing was missed and all questions were answered, free health magazines and </a:t>
            </a:r>
            <a:r>
              <a:rPr lang="en-US" sz="3400" dirty="0" smtClean="0"/>
              <a:t>literature </a:t>
            </a:r>
            <a:r>
              <a:rPr lang="en-US" sz="3400" dirty="0"/>
              <a:t>given, seminar interest sign-up forms filled out</a:t>
            </a:r>
          </a:p>
          <a:p>
            <a:endParaRPr lang="en-US" dirty="0"/>
          </a:p>
        </p:txBody>
      </p:sp>
      <p:sp>
        <p:nvSpPr>
          <p:cNvPr id="3" name="Title 2"/>
          <p:cNvSpPr>
            <a:spLocks noGrp="1"/>
          </p:cNvSpPr>
          <p:nvPr>
            <p:ph type="title"/>
          </p:nvPr>
        </p:nvSpPr>
        <p:spPr>
          <a:xfrm>
            <a:off x="609600" y="685800"/>
            <a:ext cx="5791200" cy="914400"/>
          </a:xfrm>
        </p:spPr>
        <p:txBody>
          <a:bodyPr>
            <a:noAutofit/>
          </a:bodyPr>
          <a:lstStyle/>
          <a:p>
            <a:r>
              <a:rPr lang="en-US" sz="3600" dirty="0" smtClean="0"/>
              <a:t>Health Fair Setup</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582" y="2514600"/>
            <a:ext cx="2906568" cy="2524125"/>
          </a:xfrm>
          <a:prstGeom prst="rect">
            <a:avLst/>
          </a:prstGeom>
        </p:spPr>
      </p:pic>
    </p:spTree>
    <p:extLst>
      <p:ext uri="{BB962C8B-B14F-4D97-AF65-F5344CB8AC3E}">
        <p14:creationId xmlns:p14="http://schemas.microsoft.com/office/powerpoint/2010/main" val="420676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5562600"/>
            <a:ext cx="6172200" cy="914400"/>
          </a:xfrm>
        </p:spPr>
        <p:txBody>
          <a:bodyPr/>
          <a:lstStyle/>
          <a:p>
            <a:endParaRPr lang="en-US"/>
          </a:p>
        </p:txBody>
      </p:sp>
      <p:sp>
        <p:nvSpPr>
          <p:cNvPr id="4" name="Text Placeholder 2"/>
          <p:cNvSpPr>
            <a:spLocks noGrp="1"/>
          </p:cNvSpPr>
          <p:nvPr>
            <p:ph type="title"/>
          </p:nvPr>
        </p:nvSpPr>
        <p:spPr>
          <a:xfrm>
            <a:off x="609600" y="457200"/>
            <a:ext cx="7620000" cy="5867400"/>
          </a:xfrm>
        </p:spPr>
        <p:txBody>
          <a:bodyPr>
            <a:noAutofit/>
          </a:bodyPr>
          <a:lstStyle/>
          <a:p>
            <a:r>
              <a:rPr lang="en-US" sz="3600" dirty="0"/>
              <a:t>Jesus spent much of His time caring for the physical and emotional needs of the people. </a:t>
            </a:r>
            <a:r>
              <a:rPr lang="en-US" sz="3600" dirty="0" smtClean="0"/>
              <a:t/>
            </a:r>
            <a:br>
              <a:rPr lang="en-US" sz="3600" dirty="0" smtClean="0"/>
            </a:br>
            <a:r>
              <a:rPr lang="en-US" sz="3600" dirty="0"/>
              <a:t/>
            </a:r>
            <a:br>
              <a:rPr lang="en-US" sz="3600" dirty="0"/>
            </a:br>
            <a:r>
              <a:rPr lang="en-US" sz="3600" dirty="0" smtClean="0"/>
              <a:t>While </a:t>
            </a:r>
            <a:r>
              <a:rPr lang="en-US" sz="3600" dirty="0"/>
              <a:t>doing this, He had access to their hearts and was able to address their spiritual needs as well. </a:t>
            </a:r>
            <a:endParaRPr lang="en-US" sz="3600" dirty="0" smtClean="0"/>
          </a:p>
        </p:txBody>
      </p:sp>
    </p:spTree>
    <p:extLst>
      <p:ext uri="{BB962C8B-B14F-4D97-AF65-F5344CB8AC3E}">
        <p14:creationId xmlns:p14="http://schemas.microsoft.com/office/powerpoint/2010/main" val="37732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143000"/>
            <a:ext cx="4724400" cy="5410200"/>
          </a:xfrm>
        </p:spPr>
        <p:txBody>
          <a:bodyPr>
            <a:noAutofit/>
          </a:bodyPr>
          <a:lstStyle/>
          <a:p>
            <a:r>
              <a:rPr lang="en-US" sz="3400" dirty="0" smtClean="0"/>
              <a:t>Church member that leads out in coordinating a Health Fair team</a:t>
            </a:r>
          </a:p>
          <a:p>
            <a:endParaRPr lang="en-US" sz="2600" dirty="0" smtClean="0"/>
          </a:p>
          <a:p>
            <a:r>
              <a:rPr lang="en-US" sz="3400" dirty="0" smtClean="0"/>
              <a:t>Responsible </a:t>
            </a:r>
            <a:r>
              <a:rPr lang="en-US" sz="3400" dirty="0"/>
              <a:t>for making sure that all needed supplies are collected and organized so that the Fair can operate. </a:t>
            </a:r>
            <a:endParaRPr lang="en-US" sz="3400" dirty="0" smtClean="0"/>
          </a:p>
        </p:txBody>
      </p:sp>
      <p:sp>
        <p:nvSpPr>
          <p:cNvPr id="3" name="Title 2"/>
          <p:cNvSpPr>
            <a:spLocks noGrp="1"/>
          </p:cNvSpPr>
          <p:nvPr>
            <p:ph type="title"/>
          </p:nvPr>
        </p:nvSpPr>
        <p:spPr>
          <a:xfrm>
            <a:off x="493776" y="606425"/>
            <a:ext cx="3621024" cy="1374775"/>
          </a:xfrm>
        </p:spPr>
        <p:txBody>
          <a:bodyPr>
            <a:no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495301" y="1920875"/>
            <a:ext cx="3086100" cy="3108325"/>
          </a:xfrm>
        </p:spPr>
        <p:txBody>
          <a:bodyPr>
            <a:normAutofit/>
          </a:bodyPr>
          <a:lstStyle/>
          <a:p>
            <a:r>
              <a:rPr lang="en-US" sz="3600" dirty="0" smtClean="0"/>
              <a:t>Health Fair Coordinator</a:t>
            </a:r>
            <a:endParaRPr lang="en-US" sz="3600" dirty="0"/>
          </a:p>
        </p:txBody>
      </p:sp>
    </p:spTree>
    <p:extLst>
      <p:ext uri="{BB962C8B-B14F-4D97-AF65-F5344CB8AC3E}">
        <p14:creationId xmlns:p14="http://schemas.microsoft.com/office/powerpoint/2010/main" val="71669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67200" y="1066800"/>
            <a:ext cx="4572000" cy="5486400"/>
          </a:xfrm>
        </p:spPr>
        <p:txBody>
          <a:bodyPr>
            <a:noAutofit/>
          </a:bodyPr>
          <a:lstStyle/>
          <a:p>
            <a:r>
              <a:rPr lang="en-US" sz="3400" dirty="0"/>
              <a:t>Coordinate volunteers to be in charge of the various stations</a:t>
            </a:r>
          </a:p>
          <a:p>
            <a:endParaRPr lang="en-US" sz="3400" dirty="0" smtClean="0"/>
          </a:p>
          <a:p>
            <a:r>
              <a:rPr lang="en-US" sz="3400" dirty="0" smtClean="0"/>
              <a:t>Oversee/designate </a:t>
            </a:r>
            <a:r>
              <a:rPr lang="en-US" sz="3400" dirty="0"/>
              <a:t>people to be in charge of securing a suitable location as well as advertising for the Health Fair</a:t>
            </a:r>
          </a:p>
          <a:p>
            <a:endParaRPr lang="en-US" sz="3400" dirty="0"/>
          </a:p>
        </p:txBody>
      </p:sp>
      <p:sp>
        <p:nvSpPr>
          <p:cNvPr id="3" name="Title 2"/>
          <p:cNvSpPr>
            <a:spLocks noGrp="1"/>
          </p:cNvSpPr>
          <p:nvPr>
            <p:ph type="title"/>
          </p:nvPr>
        </p:nvSpPr>
        <p:spPr>
          <a:xfrm>
            <a:off x="493776" y="606425"/>
            <a:ext cx="3697224" cy="1831975"/>
          </a:xfrm>
        </p:spPr>
        <p:txBody>
          <a:bodyPr>
            <a:norm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495301" y="1920875"/>
            <a:ext cx="2705100" cy="2346325"/>
          </a:xfrm>
        </p:spPr>
        <p:txBody>
          <a:bodyPr>
            <a:normAutofit/>
          </a:bodyPr>
          <a:lstStyle/>
          <a:p>
            <a:r>
              <a:rPr lang="en-US" sz="3600" dirty="0" smtClean="0"/>
              <a:t>Health Fair Coordinator</a:t>
            </a:r>
            <a:endParaRPr lang="en-US" sz="3600" dirty="0"/>
          </a:p>
        </p:txBody>
      </p:sp>
    </p:spTree>
    <p:extLst>
      <p:ext uri="{BB962C8B-B14F-4D97-AF65-F5344CB8AC3E}">
        <p14:creationId xmlns:p14="http://schemas.microsoft.com/office/powerpoint/2010/main" val="61763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219200"/>
            <a:ext cx="4724400" cy="5334000"/>
          </a:xfrm>
        </p:spPr>
        <p:txBody>
          <a:bodyPr>
            <a:noAutofit/>
          </a:bodyPr>
          <a:lstStyle/>
          <a:p>
            <a:r>
              <a:rPr lang="en-US" sz="3400" dirty="0" smtClean="0"/>
              <a:t>Centrally-located </a:t>
            </a:r>
            <a:r>
              <a:rPr lang="en-US" sz="3400" dirty="0"/>
              <a:t>community </a:t>
            </a:r>
            <a:r>
              <a:rPr lang="en-US" sz="3400" dirty="0" smtClean="0"/>
              <a:t>center</a:t>
            </a:r>
          </a:p>
          <a:p>
            <a:r>
              <a:rPr lang="en-US" sz="3400" dirty="0"/>
              <a:t>P</a:t>
            </a:r>
            <a:r>
              <a:rPr lang="en-US" sz="3400" dirty="0" smtClean="0"/>
              <a:t>ublic </a:t>
            </a:r>
            <a:r>
              <a:rPr lang="en-US" sz="3400" dirty="0"/>
              <a:t>building /</a:t>
            </a:r>
            <a:r>
              <a:rPr lang="en-US" sz="3400" dirty="0" smtClean="0"/>
              <a:t> </a:t>
            </a:r>
            <a:r>
              <a:rPr lang="en-US" sz="3400" dirty="0"/>
              <a:t>school </a:t>
            </a:r>
            <a:endParaRPr lang="en-US" sz="3400" dirty="0" smtClean="0"/>
          </a:p>
          <a:p>
            <a:r>
              <a:rPr lang="en-US" sz="3400" dirty="0" smtClean="0"/>
              <a:t>Mall or Shopping Center</a:t>
            </a:r>
          </a:p>
          <a:p>
            <a:r>
              <a:rPr lang="en-US" sz="3400" dirty="0" smtClean="0"/>
              <a:t>Church grounds as a last resort</a:t>
            </a:r>
          </a:p>
          <a:p>
            <a:pPr lvl="1"/>
            <a:r>
              <a:rPr lang="en-US" sz="3400" dirty="0" smtClean="0"/>
              <a:t>Many </a:t>
            </a:r>
            <a:r>
              <a:rPr lang="en-US" sz="3400" dirty="0"/>
              <a:t>people are reluctant to come to a church location.</a:t>
            </a:r>
          </a:p>
        </p:txBody>
      </p:sp>
      <p:sp>
        <p:nvSpPr>
          <p:cNvPr id="3" name="Title 2"/>
          <p:cNvSpPr>
            <a:spLocks noGrp="1"/>
          </p:cNvSpPr>
          <p:nvPr>
            <p:ph type="title"/>
          </p:nvPr>
        </p:nvSpPr>
        <p:spPr>
          <a:xfrm>
            <a:off x="493776" y="606425"/>
            <a:ext cx="3629025" cy="612775"/>
          </a:xfrm>
        </p:spPr>
        <p:txBody>
          <a:bodyPr>
            <a:no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495301" y="1920875"/>
            <a:ext cx="2628900" cy="1203325"/>
          </a:xfrm>
        </p:spPr>
        <p:txBody>
          <a:bodyPr>
            <a:normAutofit/>
          </a:bodyPr>
          <a:lstStyle/>
          <a:p>
            <a:r>
              <a:rPr lang="en-US" sz="3600" dirty="0" smtClean="0"/>
              <a:t>Location</a:t>
            </a:r>
            <a:endParaRPr lang="en-US" sz="3600" dirty="0"/>
          </a:p>
        </p:txBody>
      </p:sp>
    </p:spTree>
    <p:extLst>
      <p:ext uri="{BB962C8B-B14F-4D97-AF65-F5344CB8AC3E}">
        <p14:creationId xmlns:p14="http://schemas.microsoft.com/office/powerpoint/2010/main" val="388607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066800"/>
            <a:ext cx="5181600" cy="5486400"/>
          </a:xfrm>
        </p:spPr>
        <p:txBody>
          <a:bodyPr>
            <a:noAutofit/>
          </a:bodyPr>
          <a:lstStyle/>
          <a:p>
            <a:r>
              <a:rPr lang="en-US" sz="3400" dirty="0"/>
              <a:t>Advertising can </a:t>
            </a:r>
            <a:r>
              <a:rPr lang="en-US" sz="3400" dirty="0" smtClean="0"/>
              <a:t>be expensive</a:t>
            </a:r>
            <a:r>
              <a:rPr lang="en-US" sz="3400" dirty="0"/>
              <a:t>, so it is important to determine what the most effective methods are in your area and choose the ones within your budget. </a:t>
            </a:r>
            <a:endParaRPr lang="en-US" sz="3400" dirty="0" smtClean="0"/>
          </a:p>
          <a:p>
            <a:r>
              <a:rPr lang="en-US" sz="3400" dirty="0" smtClean="0"/>
              <a:t>Handbills  </a:t>
            </a:r>
          </a:p>
          <a:p>
            <a:r>
              <a:rPr lang="en-US" sz="3400" dirty="0" smtClean="0"/>
              <a:t>Posters </a:t>
            </a:r>
            <a:r>
              <a:rPr lang="en-US" sz="3400" dirty="0"/>
              <a:t>are also effective for </a:t>
            </a:r>
            <a:r>
              <a:rPr lang="en-US" sz="3400" dirty="0" smtClean="0"/>
              <a:t>display in public </a:t>
            </a:r>
            <a:r>
              <a:rPr lang="en-US" sz="3400" dirty="0"/>
              <a:t>places. </a:t>
            </a:r>
            <a:endParaRPr lang="en-US" sz="3400" dirty="0" smtClean="0"/>
          </a:p>
        </p:txBody>
      </p:sp>
      <p:sp>
        <p:nvSpPr>
          <p:cNvPr id="3" name="Title 2"/>
          <p:cNvSpPr>
            <a:spLocks noGrp="1"/>
          </p:cNvSpPr>
          <p:nvPr>
            <p:ph type="title"/>
          </p:nvPr>
        </p:nvSpPr>
        <p:spPr/>
        <p:txBody>
          <a:bodyPr>
            <a:no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533400" y="2133600"/>
            <a:ext cx="2476500" cy="1431925"/>
          </a:xfrm>
        </p:spPr>
        <p:txBody>
          <a:bodyPr>
            <a:normAutofit/>
          </a:bodyPr>
          <a:lstStyle/>
          <a:p>
            <a:r>
              <a:rPr lang="en-US" sz="3600" dirty="0" smtClean="0"/>
              <a:t>Advertising</a:t>
            </a:r>
            <a:endParaRPr lang="en-US" sz="3600" dirty="0"/>
          </a:p>
        </p:txBody>
      </p:sp>
    </p:spTree>
    <p:extLst>
      <p:ext uri="{BB962C8B-B14F-4D97-AF65-F5344CB8AC3E}">
        <p14:creationId xmlns:p14="http://schemas.microsoft.com/office/powerpoint/2010/main" val="359119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14800" y="1447800"/>
            <a:ext cx="4724400" cy="5257800"/>
          </a:xfrm>
        </p:spPr>
        <p:txBody>
          <a:bodyPr>
            <a:normAutofit fontScale="92500" lnSpcReduction="20000"/>
          </a:bodyPr>
          <a:lstStyle/>
          <a:p>
            <a:r>
              <a:rPr lang="en-US" sz="3700" dirty="0"/>
              <a:t>Community announcements with a “loud speaker car</a:t>
            </a:r>
            <a:r>
              <a:rPr lang="en-US" sz="3700" dirty="0" smtClean="0"/>
              <a:t>”</a:t>
            </a:r>
            <a:endParaRPr lang="en-US" sz="3700" dirty="0"/>
          </a:p>
          <a:p>
            <a:r>
              <a:rPr lang="en-US" sz="3700" dirty="0"/>
              <a:t> </a:t>
            </a:r>
            <a:r>
              <a:rPr lang="en-US" sz="3700" dirty="0" smtClean="0"/>
              <a:t>TV </a:t>
            </a:r>
            <a:r>
              <a:rPr lang="en-US" sz="3700" dirty="0"/>
              <a:t>and Radio </a:t>
            </a:r>
            <a:endParaRPr lang="en-US" sz="3700" dirty="0" smtClean="0"/>
          </a:p>
          <a:p>
            <a:r>
              <a:rPr lang="en-US" sz="3700" dirty="0" smtClean="0"/>
              <a:t>Newspapers</a:t>
            </a:r>
          </a:p>
          <a:p>
            <a:r>
              <a:rPr lang="en-US" sz="3700" dirty="0" smtClean="0"/>
              <a:t>Present it </a:t>
            </a:r>
            <a:r>
              <a:rPr lang="en-US" sz="3700" dirty="0"/>
              <a:t>as a service to the community, by volunteers, and emphasize the non-profit characteristics of the event.</a:t>
            </a:r>
          </a:p>
          <a:p>
            <a:endParaRPr lang="en-US" dirty="0"/>
          </a:p>
        </p:txBody>
      </p:sp>
      <p:sp>
        <p:nvSpPr>
          <p:cNvPr id="3" name="Title 2"/>
          <p:cNvSpPr>
            <a:spLocks noGrp="1"/>
          </p:cNvSpPr>
          <p:nvPr>
            <p:ph type="title"/>
          </p:nvPr>
        </p:nvSpPr>
        <p:spPr/>
        <p:txBody>
          <a:bodyPr>
            <a:no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495301" y="1920875"/>
            <a:ext cx="3086100" cy="1279525"/>
          </a:xfrm>
        </p:spPr>
        <p:txBody>
          <a:bodyPr>
            <a:normAutofit/>
          </a:bodyPr>
          <a:lstStyle/>
          <a:p>
            <a:r>
              <a:rPr lang="en-US" sz="3600" dirty="0" smtClean="0"/>
              <a:t>Advertising</a:t>
            </a:r>
            <a:endParaRPr lang="en-US" sz="3600" dirty="0"/>
          </a:p>
        </p:txBody>
      </p:sp>
    </p:spTree>
    <p:extLst>
      <p:ext uri="{BB962C8B-B14F-4D97-AF65-F5344CB8AC3E}">
        <p14:creationId xmlns:p14="http://schemas.microsoft.com/office/powerpoint/2010/main" val="205185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2590800"/>
            <a:ext cx="3962400" cy="3886200"/>
          </a:xfrm>
        </p:spPr>
        <p:txBody>
          <a:bodyPr>
            <a:normAutofit/>
          </a:bodyPr>
          <a:lstStyle/>
          <a:p>
            <a:r>
              <a:rPr lang="en-US" sz="3400" dirty="0" smtClean="0"/>
              <a:t>Banners and Stands</a:t>
            </a:r>
          </a:p>
          <a:p>
            <a:r>
              <a:rPr lang="en-US" sz="3400" dirty="0" smtClean="0"/>
              <a:t>Biometric Scales</a:t>
            </a:r>
          </a:p>
          <a:p>
            <a:r>
              <a:rPr lang="en-US" sz="3400" dirty="0" smtClean="0"/>
              <a:t>Water Cooler</a:t>
            </a:r>
            <a:endParaRPr lang="en-US" sz="3400" dirty="0"/>
          </a:p>
          <a:p>
            <a:pPr marL="457200" lvl="1" indent="0">
              <a:buNone/>
            </a:pPr>
            <a:endParaRPr lang="en-US" dirty="0" smtClean="0"/>
          </a:p>
        </p:txBody>
      </p:sp>
      <p:sp>
        <p:nvSpPr>
          <p:cNvPr id="3" name="Title 2"/>
          <p:cNvSpPr>
            <a:spLocks noGrp="1"/>
          </p:cNvSpPr>
          <p:nvPr>
            <p:ph type="title"/>
          </p:nvPr>
        </p:nvSpPr>
        <p:spPr>
          <a:xfrm>
            <a:off x="493776" y="606425"/>
            <a:ext cx="3629025" cy="688975"/>
          </a:xfrm>
        </p:spPr>
        <p:txBody>
          <a:bodyPr>
            <a:no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533400" y="2133600"/>
            <a:ext cx="3352800" cy="3200400"/>
          </a:xfrm>
        </p:spPr>
        <p:txBody>
          <a:bodyPr>
            <a:normAutofit/>
          </a:bodyPr>
          <a:lstStyle/>
          <a:p>
            <a:r>
              <a:rPr lang="en-US" sz="3600" dirty="0" smtClean="0"/>
              <a:t>Resources Available through the H.E.A.L.T.H. by the Book Library</a:t>
            </a:r>
            <a:endParaRPr lang="en-US" sz="3600" dirty="0"/>
          </a:p>
        </p:txBody>
      </p:sp>
    </p:spTree>
    <p:extLst>
      <p:ext uri="{BB962C8B-B14F-4D97-AF65-F5344CB8AC3E}">
        <p14:creationId xmlns:p14="http://schemas.microsoft.com/office/powerpoint/2010/main" val="200601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0" y="838200"/>
            <a:ext cx="4800600" cy="5867400"/>
          </a:xfrm>
        </p:spPr>
        <p:txBody>
          <a:bodyPr>
            <a:noAutofit/>
          </a:bodyPr>
          <a:lstStyle/>
          <a:p>
            <a:r>
              <a:rPr lang="en-US" sz="3400" dirty="0" smtClean="0"/>
              <a:t>Health Fair Team Worksheet</a:t>
            </a:r>
          </a:p>
          <a:p>
            <a:r>
              <a:rPr lang="en-US" sz="3400" dirty="0" smtClean="0"/>
              <a:t>Master Supplies List</a:t>
            </a:r>
          </a:p>
          <a:p>
            <a:r>
              <a:rPr lang="en-US" sz="3400" dirty="0" smtClean="0"/>
              <a:t>All needed handouts, forms and instructions</a:t>
            </a:r>
          </a:p>
          <a:p>
            <a:r>
              <a:rPr lang="en-US" sz="3400" dirty="0" smtClean="0"/>
              <a:t>Computer Health Age program</a:t>
            </a:r>
          </a:p>
          <a:p>
            <a:r>
              <a:rPr lang="en-US" sz="3400" dirty="0" smtClean="0"/>
              <a:t>Signs for each station</a:t>
            </a:r>
          </a:p>
          <a:p>
            <a:r>
              <a:rPr lang="en-US" sz="3400" dirty="0" smtClean="0"/>
              <a:t>Banner files for printing your own</a:t>
            </a:r>
          </a:p>
        </p:txBody>
      </p:sp>
      <p:sp>
        <p:nvSpPr>
          <p:cNvPr id="3" name="Title 2"/>
          <p:cNvSpPr>
            <a:spLocks noGrp="1"/>
          </p:cNvSpPr>
          <p:nvPr>
            <p:ph type="title"/>
          </p:nvPr>
        </p:nvSpPr>
        <p:spPr/>
        <p:txBody>
          <a:bodyPr>
            <a:noAutofit/>
          </a:bodyPr>
          <a:lstStyle/>
          <a:p>
            <a:r>
              <a:rPr lang="en-US" sz="3600" dirty="0" smtClean="0"/>
              <a:t>Health Fair Planning</a:t>
            </a:r>
            <a:endParaRPr lang="en-US" sz="3600" dirty="0"/>
          </a:p>
        </p:txBody>
      </p:sp>
      <p:sp>
        <p:nvSpPr>
          <p:cNvPr id="4" name="Text Placeholder 3"/>
          <p:cNvSpPr>
            <a:spLocks noGrp="1"/>
          </p:cNvSpPr>
          <p:nvPr>
            <p:ph type="body" sz="half" idx="2"/>
          </p:nvPr>
        </p:nvSpPr>
        <p:spPr>
          <a:xfrm>
            <a:off x="533400" y="2057400"/>
            <a:ext cx="2552700" cy="2971800"/>
          </a:xfrm>
        </p:spPr>
        <p:txBody>
          <a:bodyPr>
            <a:noAutofit/>
          </a:bodyPr>
          <a:lstStyle/>
          <a:p>
            <a:r>
              <a:rPr lang="en-US" sz="3600" dirty="0" smtClean="0"/>
              <a:t>Materials Available for download or on CD for printing</a:t>
            </a:r>
            <a:endParaRPr lang="en-US" sz="3600" dirty="0"/>
          </a:p>
        </p:txBody>
      </p:sp>
    </p:spTree>
    <p:extLst>
      <p:ext uri="{BB962C8B-B14F-4D97-AF65-F5344CB8AC3E}">
        <p14:creationId xmlns:p14="http://schemas.microsoft.com/office/powerpoint/2010/main" val="41964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09800"/>
            <a:ext cx="3425952" cy="1979466"/>
          </a:xfrm>
        </p:spPr>
        <p:txBody>
          <a:bodyPr>
            <a:normAutofit/>
          </a:bodyPr>
          <a:lstStyle/>
          <a:p>
            <a:pPr algn="ctr"/>
            <a:r>
              <a:rPr lang="en-US" sz="3600" dirty="0" smtClean="0"/>
              <a:t>The End</a:t>
            </a:r>
            <a:endParaRPr lang="en-US" sz="3600" dirty="0"/>
          </a:p>
        </p:txBody>
      </p:sp>
    </p:spTree>
    <p:extLst>
      <p:ext uri="{BB962C8B-B14F-4D97-AF65-F5344CB8AC3E}">
        <p14:creationId xmlns:p14="http://schemas.microsoft.com/office/powerpoint/2010/main" val="96362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924800" cy="5715000"/>
          </a:xfrm>
        </p:spPr>
        <p:txBody>
          <a:bodyPr/>
          <a:lstStyle/>
          <a:p>
            <a:r>
              <a:rPr lang="en-US" sz="3600" dirty="0">
                <a:latin typeface="+mn-lt"/>
              </a:rPr>
              <a:t>Health Fairs are a positive way </a:t>
            </a:r>
            <a:r>
              <a:rPr lang="en-US" sz="3600" dirty="0" smtClean="0">
                <a:latin typeface="+mn-lt"/>
              </a:rPr>
              <a:t>of responding </a:t>
            </a:r>
            <a:r>
              <a:rPr lang="en-US" sz="3600" dirty="0">
                <a:latin typeface="+mn-lt"/>
              </a:rPr>
              <a:t>to the physical needs of the people in our communities</a:t>
            </a:r>
            <a:r>
              <a:rPr lang="en-US" sz="3600" dirty="0" smtClean="0">
                <a:latin typeface="+mn-lt"/>
              </a:rPr>
              <a:t>.</a:t>
            </a:r>
            <a:br>
              <a:rPr lang="en-US" sz="3600" dirty="0" smtClean="0">
                <a:latin typeface="+mn-lt"/>
              </a:rPr>
            </a:br>
            <a:r>
              <a:rPr lang="en-US" sz="3600" dirty="0" smtClean="0">
                <a:latin typeface="+mn-lt"/>
              </a:rPr>
              <a:t/>
            </a:r>
            <a:br>
              <a:rPr lang="en-US" sz="3600" dirty="0" smtClean="0">
                <a:latin typeface="+mn-lt"/>
              </a:rPr>
            </a:br>
            <a:r>
              <a:rPr lang="en-US" sz="3600" dirty="0">
                <a:latin typeface="+mn-lt"/>
              </a:rPr>
              <a:t/>
            </a:r>
            <a:br>
              <a:rPr lang="en-US" sz="3600" dirty="0">
                <a:latin typeface="+mn-lt"/>
              </a:rPr>
            </a:br>
            <a:r>
              <a:rPr lang="en-US" sz="3600" dirty="0" smtClean="0">
                <a:latin typeface="+mn-lt"/>
              </a:rPr>
              <a:t>Most </a:t>
            </a:r>
            <a:r>
              <a:rPr lang="en-US" sz="3600" dirty="0">
                <a:latin typeface="+mn-lt"/>
              </a:rPr>
              <a:t>of the people around us don’t realize how much their </a:t>
            </a:r>
            <a:r>
              <a:rPr lang="en-US" sz="3600" dirty="0" smtClean="0">
                <a:latin typeface="+mn-lt"/>
              </a:rPr>
              <a:t>lifestyles are </a:t>
            </a:r>
            <a:r>
              <a:rPr lang="en-US" sz="3600" dirty="0">
                <a:latin typeface="+mn-lt"/>
              </a:rPr>
              <a:t>affecting their health, both physical and spiritual.</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7374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191000" y="533400"/>
            <a:ext cx="4419600" cy="5791200"/>
          </a:xfrm>
        </p:spPr>
        <p:txBody>
          <a:bodyPr>
            <a:normAutofit/>
          </a:bodyPr>
          <a:lstStyle/>
          <a:p>
            <a:r>
              <a:rPr lang="en-US" sz="3600" dirty="0"/>
              <a:t>There are eight main factors related to disease prevention and physical, emotional and spiritual health. </a:t>
            </a:r>
            <a:endParaRPr lang="en-US" sz="3600" dirty="0" smtClean="0"/>
          </a:p>
          <a:p>
            <a:r>
              <a:rPr lang="en-US" sz="3600" dirty="0" smtClean="0"/>
              <a:t>We </a:t>
            </a:r>
            <a:r>
              <a:rPr lang="en-US" sz="3600" dirty="0"/>
              <a:t>call them the WELLNESS principles. </a:t>
            </a:r>
            <a:endParaRPr lang="en-US" sz="3600" dirty="0" smtClean="0"/>
          </a:p>
          <a:p>
            <a:endParaRPr lang="en-US" dirty="0"/>
          </a:p>
        </p:txBody>
      </p:sp>
      <p:sp>
        <p:nvSpPr>
          <p:cNvPr id="3" name="Title 2"/>
          <p:cNvSpPr>
            <a:spLocks noGrp="1"/>
          </p:cNvSpPr>
          <p:nvPr>
            <p:ph type="title"/>
          </p:nvPr>
        </p:nvSpPr>
        <p:spPr>
          <a:xfrm>
            <a:off x="533400" y="609600"/>
            <a:ext cx="3505200" cy="4495800"/>
          </a:xfrm>
        </p:spPr>
        <p:txBody>
          <a:bodyPr>
            <a:noAutofit/>
          </a:bodyPr>
          <a:lstStyle/>
          <a:p>
            <a:r>
              <a:rPr lang="en-US" sz="3600" b="1" dirty="0"/>
              <a:t>Health </a:t>
            </a:r>
            <a:r>
              <a:rPr lang="en-US" sz="3600" b="1" dirty="0" smtClean="0"/>
              <a:t>Fairs </a:t>
            </a:r>
            <a:br>
              <a:rPr lang="en-US" sz="3600" b="1" dirty="0" smtClean="0"/>
            </a:br>
            <a:r>
              <a:rPr lang="en-US" sz="3600" b="1" dirty="0"/>
              <a:t/>
            </a:r>
            <a:br>
              <a:rPr lang="en-US" sz="3600" b="1" dirty="0"/>
            </a:br>
            <a:r>
              <a:rPr lang="en-US" sz="3600" b="1" dirty="0" smtClean="0"/>
              <a:t>Promoting </a:t>
            </a:r>
            <a:r>
              <a:rPr lang="en-US" sz="3600" b="1" dirty="0"/>
              <a:t>a Healthy Lifestyle</a:t>
            </a:r>
            <a:r>
              <a:rPr lang="en-US" sz="2800" dirty="0"/>
              <a:t/>
            </a:r>
            <a:br>
              <a:rPr lang="en-US" sz="2800" dirty="0"/>
            </a:br>
            <a:endParaRPr lang="en-US" sz="2800" dirty="0"/>
          </a:p>
        </p:txBody>
      </p:sp>
    </p:spTree>
    <p:extLst>
      <p:ext uri="{BB962C8B-B14F-4D97-AF65-F5344CB8AC3E}">
        <p14:creationId xmlns:p14="http://schemas.microsoft.com/office/powerpoint/2010/main" val="37008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495800" y="685800"/>
            <a:ext cx="4224528" cy="5867400"/>
          </a:xfrm>
        </p:spPr>
        <p:txBody>
          <a:bodyPr>
            <a:normAutofit/>
          </a:bodyPr>
          <a:lstStyle/>
          <a:p>
            <a:r>
              <a:rPr lang="en-US" sz="3800" b="1" dirty="0" smtClean="0"/>
              <a:t>W</a:t>
            </a:r>
            <a:r>
              <a:rPr lang="en-US" sz="3800" dirty="0" smtClean="0"/>
              <a:t>ater </a:t>
            </a:r>
          </a:p>
          <a:p>
            <a:r>
              <a:rPr lang="en-US" sz="3800" b="1" dirty="0" smtClean="0"/>
              <a:t>E</a:t>
            </a:r>
            <a:r>
              <a:rPr lang="en-US" sz="3800" dirty="0" smtClean="0"/>
              <a:t>xercise </a:t>
            </a:r>
          </a:p>
          <a:p>
            <a:r>
              <a:rPr lang="en-US" sz="3800" b="1" dirty="0" smtClean="0"/>
              <a:t>L</a:t>
            </a:r>
            <a:r>
              <a:rPr lang="en-US" sz="3800" dirty="0" smtClean="0"/>
              <a:t>ive </a:t>
            </a:r>
            <a:r>
              <a:rPr lang="en-US" sz="3800" dirty="0"/>
              <a:t>Temperately </a:t>
            </a:r>
            <a:endParaRPr lang="en-US" sz="3800" dirty="0" smtClean="0"/>
          </a:p>
          <a:p>
            <a:r>
              <a:rPr lang="en-US" sz="3800" b="1" dirty="0" smtClean="0"/>
              <a:t>L</a:t>
            </a:r>
            <a:r>
              <a:rPr lang="en-US" sz="3800" dirty="0" smtClean="0"/>
              <a:t>ots </a:t>
            </a:r>
            <a:r>
              <a:rPr lang="en-US" sz="3800" dirty="0"/>
              <a:t>of Fresh Air </a:t>
            </a:r>
            <a:endParaRPr lang="en-US" sz="3800" dirty="0" smtClean="0"/>
          </a:p>
          <a:p>
            <a:r>
              <a:rPr lang="en-US" sz="3800" b="1" dirty="0" smtClean="0"/>
              <a:t>N</a:t>
            </a:r>
            <a:r>
              <a:rPr lang="en-US" sz="3800" dirty="0" smtClean="0"/>
              <a:t>utrition</a:t>
            </a:r>
          </a:p>
          <a:p>
            <a:r>
              <a:rPr lang="en-US" sz="3800" b="1" dirty="0" smtClean="0"/>
              <a:t>E</a:t>
            </a:r>
            <a:r>
              <a:rPr lang="en-US" sz="3800" dirty="0" smtClean="0"/>
              <a:t>ntire </a:t>
            </a:r>
            <a:r>
              <a:rPr lang="en-US" sz="3800" dirty="0"/>
              <a:t>Trust in </a:t>
            </a:r>
            <a:r>
              <a:rPr lang="en-US" sz="3800" dirty="0" smtClean="0"/>
              <a:t>God</a:t>
            </a:r>
          </a:p>
          <a:p>
            <a:r>
              <a:rPr lang="en-US" sz="3800" b="1" dirty="0" smtClean="0"/>
              <a:t>S</a:t>
            </a:r>
            <a:r>
              <a:rPr lang="en-US" sz="3800" dirty="0" smtClean="0"/>
              <a:t>unshine </a:t>
            </a:r>
          </a:p>
          <a:p>
            <a:r>
              <a:rPr lang="en-US" sz="3800" b="1" dirty="0" smtClean="0"/>
              <a:t>S</a:t>
            </a:r>
            <a:r>
              <a:rPr lang="en-US" sz="3800" dirty="0" smtClean="0"/>
              <a:t>ufficient </a:t>
            </a:r>
            <a:r>
              <a:rPr lang="en-US" sz="3800" dirty="0"/>
              <a:t>Rest.</a:t>
            </a:r>
            <a:r>
              <a:rPr lang="en-US" sz="2600" dirty="0"/>
              <a:t> </a:t>
            </a:r>
          </a:p>
          <a:p>
            <a:pPr marL="457200" lvl="1" indent="0">
              <a:buNone/>
            </a:pPr>
            <a:endParaRPr lang="en-US" dirty="0"/>
          </a:p>
          <a:p>
            <a:endParaRPr lang="en-US" dirty="0"/>
          </a:p>
        </p:txBody>
      </p:sp>
      <p:sp>
        <p:nvSpPr>
          <p:cNvPr id="3" name="Title 2"/>
          <p:cNvSpPr>
            <a:spLocks noGrp="1"/>
          </p:cNvSpPr>
          <p:nvPr>
            <p:ph type="title"/>
          </p:nvPr>
        </p:nvSpPr>
        <p:spPr>
          <a:xfrm>
            <a:off x="381000" y="533400"/>
            <a:ext cx="3733800" cy="5105400"/>
          </a:xfrm>
        </p:spPr>
        <p:txBody>
          <a:bodyPr>
            <a:normAutofit/>
          </a:bodyPr>
          <a:lstStyle/>
          <a:p>
            <a:r>
              <a:rPr lang="en-US" sz="3600" dirty="0" smtClean="0"/>
              <a:t>Health Fairs</a:t>
            </a:r>
            <a:br>
              <a:rPr lang="en-US" sz="3600" dirty="0" smtClean="0"/>
            </a:br>
            <a:r>
              <a:rPr lang="en-US" sz="3600" dirty="0"/>
              <a:t/>
            </a:r>
            <a:br>
              <a:rPr lang="en-US" sz="3600" dirty="0"/>
            </a:br>
            <a:r>
              <a:rPr lang="en-US" sz="3600" dirty="0" smtClean="0"/>
              <a:t>Promoting a Healthy Lifestyle</a:t>
            </a:r>
            <a:endParaRPr lang="en-US" sz="3600" dirty="0"/>
          </a:p>
        </p:txBody>
      </p:sp>
    </p:spTree>
    <p:extLst>
      <p:ext uri="{BB962C8B-B14F-4D97-AF65-F5344CB8AC3E}">
        <p14:creationId xmlns:p14="http://schemas.microsoft.com/office/powerpoint/2010/main" val="331046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1447800"/>
            <a:ext cx="4876800" cy="4724400"/>
          </a:xfrm>
        </p:spPr>
        <p:txBody>
          <a:bodyPr>
            <a:normAutofit/>
          </a:bodyPr>
          <a:lstStyle/>
          <a:p>
            <a:r>
              <a:rPr lang="en-US" sz="3200" dirty="0" smtClean="0"/>
              <a:t>Health Fairs </a:t>
            </a:r>
            <a:r>
              <a:rPr lang="en-US" sz="3200" dirty="0"/>
              <a:t>can be used as a one day event to reach out and meet the needs of a community. </a:t>
            </a:r>
            <a:endParaRPr lang="en-US" sz="3200" dirty="0" smtClean="0"/>
          </a:p>
          <a:p>
            <a:endParaRPr lang="en-US" sz="3000" dirty="0" smtClean="0"/>
          </a:p>
          <a:p>
            <a:r>
              <a:rPr lang="en-US" sz="3200" dirty="0" smtClean="0"/>
              <a:t>This </a:t>
            </a:r>
            <a:r>
              <a:rPr lang="en-US" sz="3200" dirty="0"/>
              <a:t>is most often how they have been used here in Trinidad</a:t>
            </a:r>
            <a:r>
              <a:rPr lang="en-US" sz="3200" dirty="0" smtClean="0"/>
              <a:t>.</a:t>
            </a:r>
          </a:p>
          <a:p>
            <a:pPr marL="0" indent="0">
              <a:buNone/>
            </a:pPr>
            <a:endParaRPr lang="en-US" dirty="0"/>
          </a:p>
        </p:txBody>
      </p:sp>
      <p:sp>
        <p:nvSpPr>
          <p:cNvPr id="3" name="Title 2"/>
          <p:cNvSpPr>
            <a:spLocks noGrp="1"/>
          </p:cNvSpPr>
          <p:nvPr>
            <p:ph type="title"/>
          </p:nvPr>
        </p:nvSpPr>
        <p:spPr>
          <a:xfrm>
            <a:off x="493776" y="606425"/>
            <a:ext cx="3011424" cy="2289175"/>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381000" y="3276600"/>
            <a:ext cx="2705100" cy="1279525"/>
          </a:xfrm>
        </p:spPr>
        <p:txBody>
          <a:bodyPr>
            <a:normAutofit/>
          </a:bodyPr>
          <a:lstStyle/>
          <a:p>
            <a:r>
              <a:rPr lang="en-US" sz="3600" dirty="0" smtClean="0"/>
              <a:t>One Day Event</a:t>
            </a:r>
            <a:endParaRPr lang="en-US" sz="3600" dirty="0"/>
          </a:p>
        </p:txBody>
      </p:sp>
    </p:spTree>
    <p:extLst>
      <p:ext uri="{BB962C8B-B14F-4D97-AF65-F5344CB8AC3E}">
        <p14:creationId xmlns:p14="http://schemas.microsoft.com/office/powerpoint/2010/main" val="30471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762000"/>
            <a:ext cx="4800600" cy="5715000"/>
          </a:xfrm>
        </p:spPr>
        <p:txBody>
          <a:bodyPr>
            <a:noAutofit/>
          </a:bodyPr>
          <a:lstStyle/>
          <a:p>
            <a:r>
              <a:rPr lang="en-US" sz="3200" dirty="0"/>
              <a:t> With the participation of local church members a Health Fair can be planned and the public invited for several hours on a Sunday.</a:t>
            </a:r>
          </a:p>
          <a:p>
            <a:endParaRPr lang="en-US" sz="3200" dirty="0" smtClean="0"/>
          </a:p>
          <a:p>
            <a:r>
              <a:rPr lang="en-US" sz="3200" dirty="0" smtClean="0"/>
              <a:t>This </a:t>
            </a:r>
            <a:r>
              <a:rPr lang="en-US" sz="3200" dirty="0"/>
              <a:t>is a great way to meet people and assess felt needs of the </a:t>
            </a:r>
            <a:r>
              <a:rPr lang="en-US" sz="3200" dirty="0" smtClean="0"/>
              <a:t>community.</a:t>
            </a:r>
            <a:endParaRPr lang="en-US" sz="3200" dirty="0"/>
          </a:p>
        </p:txBody>
      </p:sp>
      <p:sp>
        <p:nvSpPr>
          <p:cNvPr id="3" name="Title 2"/>
          <p:cNvSpPr>
            <a:spLocks noGrp="1"/>
          </p:cNvSpPr>
          <p:nvPr>
            <p:ph type="title"/>
          </p:nvPr>
        </p:nvSpPr>
        <p:spPr>
          <a:xfrm>
            <a:off x="493777" y="606424"/>
            <a:ext cx="2859024" cy="2670175"/>
          </a:xfrm>
        </p:spPr>
        <p:txBody>
          <a:bodyPr>
            <a:noAutofit/>
          </a:bodyPr>
          <a:lstStyle/>
          <a:p>
            <a:r>
              <a:rPr lang="en-US" sz="3600" dirty="0"/>
              <a:t>How to use a health fair</a:t>
            </a:r>
          </a:p>
        </p:txBody>
      </p:sp>
      <p:sp>
        <p:nvSpPr>
          <p:cNvPr id="4" name="Text Placeholder 3"/>
          <p:cNvSpPr>
            <a:spLocks noGrp="1"/>
          </p:cNvSpPr>
          <p:nvPr>
            <p:ph type="body" sz="half" idx="2"/>
          </p:nvPr>
        </p:nvSpPr>
        <p:spPr>
          <a:xfrm>
            <a:off x="457200" y="3276600"/>
            <a:ext cx="2095500" cy="1812925"/>
          </a:xfrm>
        </p:spPr>
        <p:txBody>
          <a:bodyPr>
            <a:normAutofit/>
          </a:bodyPr>
          <a:lstStyle/>
          <a:p>
            <a:r>
              <a:rPr lang="en-US" sz="3600" dirty="0" smtClean="0"/>
              <a:t>One Day Event</a:t>
            </a:r>
            <a:endParaRPr lang="en-US" sz="3600" dirty="0"/>
          </a:p>
        </p:txBody>
      </p:sp>
    </p:spTree>
    <p:extLst>
      <p:ext uri="{BB962C8B-B14F-4D97-AF65-F5344CB8AC3E}">
        <p14:creationId xmlns:p14="http://schemas.microsoft.com/office/powerpoint/2010/main" val="18569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24200" y="1143000"/>
            <a:ext cx="5562600" cy="5257800"/>
          </a:xfrm>
        </p:spPr>
        <p:txBody>
          <a:bodyPr>
            <a:normAutofit/>
          </a:bodyPr>
          <a:lstStyle/>
          <a:p>
            <a:r>
              <a:rPr lang="en-US" sz="3400" dirty="0"/>
              <a:t>Health lectures can often be conducted in conjunction with the Health Fairs. </a:t>
            </a:r>
            <a:endParaRPr lang="en-US" sz="3400" dirty="0" smtClean="0"/>
          </a:p>
          <a:p>
            <a:endParaRPr lang="en-US" sz="3400" dirty="0" smtClean="0"/>
          </a:p>
          <a:p>
            <a:r>
              <a:rPr lang="en-US" sz="3400" dirty="0" smtClean="0"/>
              <a:t>Health </a:t>
            </a:r>
            <a:r>
              <a:rPr lang="en-US" sz="3400" dirty="0"/>
              <a:t>lectures increase the interest of the public and provide an opportunity to present practical health information in detail. </a:t>
            </a:r>
            <a:endParaRPr lang="en-US" sz="3400" dirty="0" smtClean="0"/>
          </a:p>
        </p:txBody>
      </p:sp>
      <p:sp>
        <p:nvSpPr>
          <p:cNvPr id="3" name="Title 2"/>
          <p:cNvSpPr>
            <a:spLocks noGrp="1"/>
          </p:cNvSpPr>
          <p:nvPr>
            <p:ph type="title"/>
          </p:nvPr>
        </p:nvSpPr>
        <p:spPr>
          <a:xfrm>
            <a:off x="381000" y="533400"/>
            <a:ext cx="2590800" cy="2667000"/>
          </a:xfrm>
        </p:spPr>
        <p:txBody>
          <a:bodyPr>
            <a:noAutofit/>
          </a:bodyPr>
          <a:lstStyle/>
          <a:p>
            <a:r>
              <a:rPr lang="en-US" sz="3600" dirty="0" smtClean="0"/>
              <a:t>How to Use a Health Fair</a:t>
            </a:r>
            <a:endParaRPr lang="en-US" sz="3600" dirty="0"/>
          </a:p>
        </p:txBody>
      </p:sp>
      <p:sp>
        <p:nvSpPr>
          <p:cNvPr id="4" name="Text Placeholder 3"/>
          <p:cNvSpPr>
            <a:spLocks noGrp="1"/>
          </p:cNvSpPr>
          <p:nvPr>
            <p:ph type="body" sz="half" idx="2"/>
          </p:nvPr>
        </p:nvSpPr>
        <p:spPr>
          <a:xfrm>
            <a:off x="457200" y="3200400"/>
            <a:ext cx="2400300" cy="1447800"/>
          </a:xfrm>
        </p:spPr>
        <p:txBody>
          <a:bodyPr>
            <a:noAutofit/>
          </a:bodyPr>
          <a:lstStyle/>
          <a:p>
            <a:r>
              <a:rPr lang="en-US" sz="3600" dirty="0" smtClean="0"/>
              <a:t>Health Lectures</a:t>
            </a:r>
            <a:endParaRPr lang="en-US" sz="3600" dirty="0"/>
          </a:p>
        </p:txBody>
      </p:sp>
    </p:spTree>
    <p:extLst>
      <p:ext uri="{BB962C8B-B14F-4D97-AF65-F5344CB8AC3E}">
        <p14:creationId xmlns:p14="http://schemas.microsoft.com/office/powerpoint/2010/main" val="71337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Tradeshow">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TC101859861[[fn=Tradeshow]]</Template>
  <TotalTime>2529</TotalTime>
  <Words>1367</Words>
  <Application>Microsoft Office PowerPoint</Application>
  <PresentationFormat>On-screen Show (4:3)</PresentationFormat>
  <Paragraphs>174</Paragraphs>
  <Slides>37</Slides>
  <Notes>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Tradeshow</vt:lpstr>
      <vt:lpstr>Health Fairs for Eternity</vt:lpstr>
      <vt:lpstr>Fulfilling the Gospel Commission through Health Fairs </vt:lpstr>
      <vt:lpstr>Jesus spent much of His time caring for the physical and emotional needs of the people.   While doing this, He had access to their hearts and was able to address their spiritual needs as well. </vt:lpstr>
      <vt:lpstr>Health Fairs are a positive way of responding to the physical needs of the people in our communities.   Most of the people around us don’t realize how much their lifestyles are affecting their health, both physical and spiritual.</vt:lpstr>
      <vt:lpstr>Health Fairs   Promoting a Healthy Lifestyle </vt:lpstr>
      <vt:lpstr>Health Fairs  Promoting a Healthy Lifestyle</vt:lpstr>
      <vt:lpstr>How to use a health fair</vt:lpstr>
      <vt:lpstr>How to use a health fair</vt:lpstr>
      <vt:lpstr>How to Use a Health Fair</vt:lpstr>
      <vt:lpstr>How to Use a Health Fair</vt:lpstr>
      <vt:lpstr>How to use a health fair</vt:lpstr>
      <vt:lpstr>How to Use a Health Fair</vt:lpstr>
      <vt:lpstr>How to use a health Fair</vt:lpstr>
      <vt:lpstr>How to Use a Health Fair</vt:lpstr>
      <vt:lpstr>How to use a health Fair</vt:lpstr>
      <vt:lpstr>How to Use a Health Fair</vt:lpstr>
      <vt:lpstr>Health Fair Setup</vt:lpstr>
      <vt:lpstr>Health Fair Setup</vt:lpstr>
      <vt:lpstr>Health Fair Setup</vt:lpstr>
      <vt:lpstr>Health Fair Setup</vt:lpstr>
      <vt:lpstr>Health Fair Setup</vt:lpstr>
      <vt:lpstr>Health Fair Setup</vt:lpstr>
      <vt:lpstr>Health Fair Setup</vt:lpstr>
      <vt:lpstr>Health Fair Setup</vt:lpstr>
      <vt:lpstr>Health Fair Setup</vt:lpstr>
      <vt:lpstr>Health Fair Setup</vt:lpstr>
      <vt:lpstr>Health Fair Setup</vt:lpstr>
      <vt:lpstr>Health Fair Setup</vt:lpstr>
      <vt:lpstr>Health Fair Setup</vt:lpstr>
      <vt:lpstr>Health Fair Planning</vt:lpstr>
      <vt:lpstr>Health Fair Planning</vt:lpstr>
      <vt:lpstr>Health Fair Planning</vt:lpstr>
      <vt:lpstr>Health fair planning</vt:lpstr>
      <vt:lpstr>Health Fair Planning</vt:lpstr>
      <vt:lpstr>Health Fair Planning</vt:lpstr>
      <vt:lpstr>Health Fair Planning</vt:lpstr>
      <vt:lpstr>The End</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Fairs for Eternity</dc:title>
  <dc:creator>Mark</dc:creator>
  <cp:lastModifiedBy>Mark</cp:lastModifiedBy>
  <cp:revision>46</cp:revision>
  <dcterms:created xsi:type="dcterms:W3CDTF">2012-02-22T19:11:39Z</dcterms:created>
  <dcterms:modified xsi:type="dcterms:W3CDTF">2012-03-09T03:35:30Z</dcterms:modified>
</cp:coreProperties>
</file>