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57" r:id="rId5"/>
    <p:sldId id="258" r:id="rId6"/>
    <p:sldId id="259" r:id="rId7"/>
    <p:sldId id="261" r:id="rId8"/>
    <p:sldId id="262" r:id="rId9"/>
    <p:sldId id="263"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4643" autoAdjust="0"/>
  </p:normalViewPr>
  <p:slideViewPr>
    <p:cSldViewPr>
      <p:cViewPr varScale="1">
        <p:scale>
          <a:sx n="70" d="100"/>
          <a:sy n="70" d="100"/>
        </p:scale>
        <p:origin x="-67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D314E9-5244-4E44-A1AB-58914D15257C}"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336420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314E9-5244-4E44-A1AB-58914D15257C}"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46988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314E9-5244-4E44-A1AB-58914D15257C}"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192947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314E9-5244-4E44-A1AB-58914D15257C}"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84955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314E9-5244-4E44-A1AB-58914D15257C}"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354232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D314E9-5244-4E44-A1AB-58914D15257C}" type="datetimeFigureOut">
              <a:rPr lang="en-US" smtClean="0"/>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113133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D314E9-5244-4E44-A1AB-58914D15257C}" type="datetimeFigureOut">
              <a:rPr lang="en-US" smtClean="0"/>
              <a:t>3/8/2012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146308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D314E9-5244-4E44-A1AB-58914D15257C}" type="datetimeFigureOut">
              <a:rPr lang="en-US" smtClean="0"/>
              <a:t>3/8/2012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101018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314E9-5244-4E44-A1AB-58914D15257C}" type="datetimeFigureOut">
              <a:rPr lang="en-US" smtClean="0"/>
              <a:t>3/8/2012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328475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314E9-5244-4E44-A1AB-58914D15257C}" type="datetimeFigureOut">
              <a:rPr lang="en-US" smtClean="0"/>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244968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314E9-5244-4E44-A1AB-58914D15257C}" type="datetimeFigureOut">
              <a:rPr lang="en-US" smtClean="0"/>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B93CF-85B8-473B-BAB8-C02BE10D061F}" type="slidenum">
              <a:rPr lang="en-US" smtClean="0"/>
              <a:t>‹#›</a:t>
            </a:fld>
            <a:endParaRPr lang="en-US"/>
          </a:p>
        </p:txBody>
      </p:sp>
    </p:spTree>
    <p:extLst>
      <p:ext uri="{BB962C8B-B14F-4D97-AF65-F5344CB8AC3E}">
        <p14:creationId xmlns:p14="http://schemas.microsoft.com/office/powerpoint/2010/main" val="357936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314E9-5244-4E44-A1AB-58914D15257C}" type="datetimeFigureOut">
              <a:rPr lang="en-US" smtClean="0"/>
              <a:t>3/8/2012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B93CF-85B8-473B-BAB8-C02BE10D061F}" type="slidenum">
              <a:rPr lang="en-US" smtClean="0"/>
              <a:t>‹#›</a:t>
            </a:fld>
            <a:endParaRPr lang="en-US"/>
          </a:p>
        </p:txBody>
      </p:sp>
    </p:spTree>
    <p:extLst>
      <p:ext uri="{BB962C8B-B14F-4D97-AF65-F5344CB8AC3E}">
        <p14:creationId xmlns:p14="http://schemas.microsoft.com/office/powerpoint/2010/main" val="91346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772400" cy="1470025"/>
          </a:xfrm>
        </p:spPr>
        <p:txBody>
          <a:bodyPr/>
          <a:lstStyle/>
          <a:p>
            <a:r>
              <a:rPr lang="en-US" b="1" dirty="0" smtClean="0">
                <a:latin typeface="Times New Roman" pitchFamily="18" charset="0"/>
                <a:cs typeface="Times New Roman" pitchFamily="18" charset="0"/>
              </a:rPr>
              <a:t>Medical Missionary Conference</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838200" y="2819400"/>
            <a:ext cx="7620000" cy="2209800"/>
          </a:xfrm>
        </p:spPr>
        <p:txBody>
          <a:bodyPr>
            <a:normAutofit fontScale="77500" lnSpcReduction="20000"/>
          </a:bodyPr>
          <a:lstStyle/>
          <a:p>
            <a:endParaRPr lang="en-US" sz="4000" b="1" dirty="0" smtClean="0">
              <a:latin typeface="Times New Roman" pitchFamily="18" charset="0"/>
              <a:cs typeface="Times New Roman" pitchFamily="18" charset="0"/>
            </a:endParaRPr>
          </a:p>
          <a:p>
            <a:r>
              <a:rPr lang="en-US" sz="4000" b="1" dirty="0" smtClean="0">
                <a:solidFill>
                  <a:schemeClr val="tx1"/>
                </a:solidFill>
                <a:latin typeface="Times New Roman" pitchFamily="18" charset="0"/>
                <a:cs typeface="Times New Roman" pitchFamily="18" charset="0"/>
              </a:rPr>
              <a:t>Health Evangelism in the Cities</a:t>
            </a:r>
          </a:p>
          <a:p>
            <a:r>
              <a:rPr lang="en-US" sz="4000" b="1" dirty="0" smtClean="0">
                <a:solidFill>
                  <a:schemeClr val="tx1"/>
                </a:solidFill>
                <a:latin typeface="Times New Roman" pitchFamily="18" charset="0"/>
                <a:cs typeface="Times New Roman" pitchFamily="18" charset="0"/>
              </a:rPr>
              <a:t/>
            </a:r>
            <a:br>
              <a:rPr lang="en-US" sz="4000" b="1" dirty="0" smtClean="0">
                <a:solidFill>
                  <a:schemeClr val="tx1"/>
                </a:solidFill>
                <a:latin typeface="Times New Roman" pitchFamily="18" charset="0"/>
                <a:cs typeface="Times New Roman" pitchFamily="18" charset="0"/>
              </a:rPr>
            </a:br>
            <a:r>
              <a:rPr lang="en-US" sz="4000" b="1" dirty="0" smtClean="0">
                <a:solidFill>
                  <a:schemeClr val="tx1"/>
                </a:solidFill>
                <a:latin typeface="Times New Roman" pitchFamily="18" charset="0"/>
                <a:cs typeface="Times New Roman" pitchFamily="18" charset="0"/>
              </a:rPr>
              <a:t>“Go ye into all the world, and teach all nations” Matthew 29:19</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78448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itchFamily="18" charset="0"/>
                <a:cs typeface="Times New Roman" pitchFamily="18" charset="0"/>
              </a:rPr>
              <a:t>Health Evangelism in the Cities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144000" cy="5867400"/>
          </a:xfrm>
        </p:spPr>
        <p:txBody>
          <a:bodyPr>
            <a:normAutofit/>
          </a:bodyPr>
          <a:lstStyle/>
          <a:p>
            <a:r>
              <a:rPr lang="en-US" sz="2800" dirty="0" smtClean="0"/>
              <a:t>To some degree, this made sense: rural populations greatly outnumbered urban in all but a few countries, and their much lower health and development indicators tended to justify a predominantly rural development approach. </a:t>
            </a:r>
          </a:p>
          <a:p>
            <a:r>
              <a:rPr lang="en-US" sz="2800" dirty="0" smtClean="0"/>
              <a:t>The new millennium, however, has brought increasing recognition of changes in the population structure of needs of the urban poor and the need to pay more attention to their health and development.</a:t>
            </a:r>
          </a:p>
          <a:p>
            <a:endParaRPr lang="en-US" dirty="0"/>
          </a:p>
        </p:txBody>
      </p:sp>
    </p:spTree>
    <p:extLst>
      <p:ext uri="{BB962C8B-B14F-4D97-AF65-F5344CB8AC3E}">
        <p14:creationId xmlns:p14="http://schemas.microsoft.com/office/powerpoint/2010/main" val="193874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
            </a:r>
            <a:br>
              <a:rPr lang="en-US" dirty="0" smtClean="0"/>
            </a:br>
            <a:r>
              <a:rPr lang="en-US" b="1" dirty="0" smtClean="0">
                <a:latin typeface="Times New Roman" pitchFamily="18" charset="0"/>
                <a:cs typeface="Times New Roman" pitchFamily="18" charset="0"/>
              </a:rPr>
              <a:t>Health Evangelism in the Cities</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 y="762000"/>
            <a:ext cx="5514219" cy="6096000"/>
          </a:xfrm>
        </p:spPr>
        <p:txBody>
          <a:bodyPr>
            <a:normAutofit fontScale="85000" lnSpcReduction="10000"/>
          </a:bodyPr>
          <a:lstStyle/>
          <a:p>
            <a:r>
              <a:rPr lang="en-US" sz="2800" dirty="0" smtClean="0">
                <a:latin typeface="Times New Roman" pitchFamily="18" charset="0"/>
                <a:cs typeface="Times New Roman" pitchFamily="18" charset="0"/>
              </a:rPr>
              <a:t>“Grace is an attribute of God exercised toward underserving human beings. We did not seek for it, but it was sent in search of us. God rejoices to bestow His grace upon us, not because we are worthy, but because we are so utterly unworthy. Our only claim to His mercy is our great need.” </a:t>
            </a:r>
          </a:p>
          <a:p>
            <a:pPr marL="0" indent="0">
              <a:buNone/>
            </a:pPr>
            <a:r>
              <a:rPr lang="en-US" sz="2800" i="1" dirty="0" smtClean="0">
                <a:latin typeface="Times New Roman" pitchFamily="18" charset="0"/>
                <a:cs typeface="Times New Roman" pitchFamily="18" charset="0"/>
              </a:rPr>
              <a:t>    MH</a:t>
            </a:r>
            <a:r>
              <a:rPr lang="en-US" sz="2800" dirty="0" smtClean="0">
                <a:latin typeface="Times New Roman" pitchFamily="18" charset="0"/>
                <a:cs typeface="Times New Roman" pitchFamily="18" charset="0"/>
              </a:rPr>
              <a:t>, p. 161. </a:t>
            </a:r>
          </a:p>
          <a:p>
            <a:r>
              <a:rPr lang="en-US" sz="2800" dirty="0" smtClean="0">
                <a:latin typeface="Times New Roman" pitchFamily="18" charset="0"/>
                <a:cs typeface="Times New Roman" pitchFamily="18" charset="0"/>
              </a:rPr>
              <a:t>During the twentieth century the world experienced unprecedented urban growth. In 2007, for the first time, 50 percent of the world’s population was living in cities. More than 400 cities now host at least 1 million inhabitants: at least 20 cities have populations greater than 10 million.</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219" y="1143000"/>
            <a:ext cx="362978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465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endParaRPr lang="en-US" dirty="0"/>
          </a:p>
        </p:txBody>
      </p:sp>
      <p:sp>
        <p:nvSpPr>
          <p:cNvPr id="3" name="Content Placeholder 2"/>
          <p:cNvSpPr>
            <a:spLocks noGrp="1"/>
          </p:cNvSpPr>
          <p:nvPr>
            <p:ph idx="1"/>
          </p:nvPr>
        </p:nvSpPr>
        <p:spPr>
          <a:xfrm>
            <a:off x="0" y="1371600"/>
            <a:ext cx="9144000" cy="5486400"/>
          </a:xfrm>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r>
              <a:rPr lang="en-US" dirty="0" smtClean="0"/>
              <a:t>Seeing the Big Picture</a:t>
            </a:r>
          </a:p>
          <a:p>
            <a:r>
              <a:rPr lang="en-US" dirty="0" smtClean="0"/>
              <a:t>A commitment to the people of the world’s great cities is not a trendy modern impulse, but is instead firmly based on Christ’s ministry as seen in the Gospels and clearly explained in the writings of Ellen White. As Seventh-day Adventists we’ve often focused our work on rural and suburban areas while many of the great cities remain largely unentered. Several factors are responsible for this, including the undoubted difficulty of urban ministry and the fact that we have received inspired counsel from Ellen White about the desirability of country living.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 y="762000"/>
            <a:ext cx="9144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86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Health Evangelism in the Cities</a:t>
            </a:r>
            <a:endParaRPr lang="en-US" dirty="0"/>
          </a:p>
        </p:txBody>
      </p:sp>
      <p:sp>
        <p:nvSpPr>
          <p:cNvPr id="3" name="Content Placeholder 2"/>
          <p:cNvSpPr>
            <a:spLocks noGrp="1"/>
          </p:cNvSpPr>
          <p:nvPr>
            <p:ph idx="1"/>
          </p:nvPr>
        </p:nvSpPr>
        <p:spPr>
          <a:xfrm>
            <a:off x="0" y="685800"/>
            <a:ext cx="9144000" cy="6172200"/>
          </a:xfrm>
        </p:spPr>
        <p:txBody>
          <a:bodyPr>
            <a:noAutofit/>
          </a:bodyPr>
          <a:lstStyle/>
          <a:p>
            <a:r>
              <a:rPr lang="en-US" sz="2800" dirty="0" smtClean="0">
                <a:latin typeface="Times New Roman" pitchFamily="18" charset="0"/>
                <a:cs typeface="Times New Roman" pitchFamily="18" charset="0"/>
              </a:rPr>
              <a:t>“Rich and poor, high and low, free and bond are God’s heritage. He who gave His life to redeem man sees in every human being a value that exceeds  finite computation.”</a:t>
            </a:r>
          </a:p>
          <a:p>
            <a:r>
              <a:rPr lang="en-US" sz="2800" dirty="0" smtClean="0">
                <a:latin typeface="Times New Roman" pitchFamily="18" charset="0"/>
                <a:cs typeface="Times New Roman" pitchFamily="18" charset="0"/>
              </a:rPr>
              <a:t>“How little do we enter into </a:t>
            </a:r>
          </a:p>
          <a:p>
            <a:pPr marL="0" indent="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sympathy with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Christ on that </a:t>
            </a:r>
          </a:p>
          <a:p>
            <a:pPr marL="0" indent="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which should be the strongest </a:t>
            </a:r>
          </a:p>
          <a:p>
            <a:pPr marL="0" indent="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bond of union between us and</a:t>
            </a:r>
          </a:p>
          <a:p>
            <a:pPr marL="0" indent="0">
              <a:buNone/>
            </a:pPr>
            <a:r>
              <a:rPr lang="en-US" sz="2800" dirty="0" smtClean="0">
                <a:latin typeface="Times New Roman" pitchFamily="18" charset="0"/>
                <a:cs typeface="Times New Roman" pitchFamily="18" charset="0"/>
              </a:rPr>
              <a:t>    HIM– compassion for depraved,</a:t>
            </a:r>
          </a:p>
          <a:p>
            <a:pPr marL="0" indent="0">
              <a:buNone/>
            </a:pPr>
            <a:r>
              <a:rPr lang="en-US" sz="2800" dirty="0" smtClean="0">
                <a:latin typeface="Times New Roman" pitchFamily="18" charset="0"/>
                <a:cs typeface="Times New Roman" pitchFamily="18" charset="0"/>
              </a:rPr>
              <a:t>    guilty,  suffering souls, dead in </a:t>
            </a:r>
          </a:p>
          <a:p>
            <a:pPr marL="0" indent="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trespasses and sins! </a:t>
            </a:r>
          </a:p>
          <a:p>
            <a:pPr marL="0" indent="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The inhumanity of man toward </a:t>
            </a:r>
          </a:p>
          <a:p>
            <a:pPr marL="0" indent="0">
              <a:buNone/>
            </a:pP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   man is our great </a:t>
            </a:r>
            <a:r>
              <a:rPr lang="en-US" sz="2800" i="1" dirty="0" err="1" smtClean="0">
                <a:latin typeface="Times New Roman" pitchFamily="18" charset="0"/>
                <a:cs typeface="Times New Roman" pitchFamily="18" charset="0"/>
              </a:rPr>
              <a:t>sin</a:t>
            </a:r>
            <a:r>
              <a:rPr lang="en-US" sz="2800" dirty="0" err="1" smtClean="0">
                <a:latin typeface="Times New Roman" pitchFamily="18" charset="0"/>
                <a:cs typeface="Times New Roman" pitchFamily="18" charset="0"/>
              </a:rPr>
              <a:t>.”MH</a:t>
            </a:r>
            <a:r>
              <a:rPr lang="en-US" sz="2800" dirty="0" smtClean="0">
                <a:latin typeface="Times New Roman" pitchFamily="18" charset="0"/>
                <a:cs typeface="Times New Roman" pitchFamily="18" charset="0"/>
              </a:rPr>
              <a:t>, p.163</a:t>
            </a:r>
            <a:endParaRPr lang="en-US" sz="28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057400"/>
            <a:ext cx="411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200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Health Evangelism in the Cities</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sz="2800" dirty="0" smtClean="0">
                <a:latin typeface="Times New Roman" pitchFamily="18" charset="0"/>
                <a:cs typeface="Times New Roman" pitchFamily="18" charset="0"/>
              </a:rPr>
              <a:t>Cooking Classes</a:t>
            </a:r>
          </a:p>
          <a:p>
            <a:r>
              <a:rPr lang="en-US" sz="2800" dirty="0" smtClean="0">
                <a:latin typeface="Times New Roman" pitchFamily="18" charset="0"/>
                <a:cs typeface="Times New Roman" pitchFamily="18" charset="0"/>
              </a:rPr>
              <a:t>Restaurant</a:t>
            </a:r>
          </a:p>
          <a:p>
            <a:endParaRPr lang="en-US" sz="2800" dirty="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Hydrotherapy/Message Clinics</a:t>
            </a:r>
          </a:p>
          <a:p>
            <a:r>
              <a:rPr lang="en-US" sz="2800" dirty="0" smtClean="0">
                <a:latin typeface="Times New Roman" pitchFamily="18" charset="0"/>
                <a:cs typeface="Times New Roman" pitchFamily="18" charset="0"/>
              </a:rPr>
              <a:t>Mobile Health Van</a:t>
            </a:r>
          </a:p>
          <a:p>
            <a:r>
              <a:rPr lang="en-US" sz="2800" dirty="0" smtClean="0">
                <a:latin typeface="Times New Roman" pitchFamily="18" charset="0"/>
                <a:cs typeface="Times New Roman" pitchFamily="18" charset="0"/>
              </a:rPr>
              <a:t>Health Food Store</a:t>
            </a:r>
          </a:p>
          <a:p>
            <a:r>
              <a:rPr lang="en-US" sz="2800" dirty="0" smtClean="0">
                <a:latin typeface="Times New Roman" pitchFamily="18" charset="0"/>
                <a:cs typeface="Times New Roman" pitchFamily="18" charset="0"/>
              </a:rPr>
              <a:t>Community Food Co-ops</a:t>
            </a:r>
          </a:p>
          <a:p>
            <a:r>
              <a:rPr lang="en-US" sz="2800" dirty="0" smtClean="0">
                <a:latin typeface="Times New Roman" pitchFamily="18" charset="0"/>
                <a:cs typeface="Times New Roman" pitchFamily="18" charset="0"/>
              </a:rPr>
              <a:t>Tutoring – all academic levels</a:t>
            </a:r>
          </a:p>
          <a:p>
            <a:pPr marL="0"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Ministry for Battered and Abused Women</a:t>
            </a:r>
          </a:p>
          <a:p>
            <a:r>
              <a:rPr lang="en-US" sz="2800" dirty="0" smtClean="0">
                <a:latin typeface="Times New Roman" pitchFamily="18" charset="0"/>
                <a:cs typeface="Times New Roman" pitchFamily="18" charset="0"/>
              </a:rPr>
              <a:t>Orphans and Abandoned Children</a:t>
            </a:r>
          </a:p>
          <a:p>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897394"/>
            <a:ext cx="2590800" cy="19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38681"/>
            <a:ext cx="4724400" cy="215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124200"/>
            <a:ext cx="372899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007" y="1208776"/>
            <a:ext cx="2277194" cy="170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904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Evangelism in the Cities</a:t>
            </a:r>
            <a:br>
              <a:rPr lang="en-US" dirty="0" smtClean="0"/>
            </a:br>
            <a:endParaRPr lang="en-US" dirty="0"/>
          </a:p>
        </p:txBody>
      </p:sp>
      <p:sp>
        <p:nvSpPr>
          <p:cNvPr id="3" name="Content Placeholder 2"/>
          <p:cNvSpPr>
            <a:spLocks noGrp="1"/>
          </p:cNvSpPr>
          <p:nvPr>
            <p:ph idx="1"/>
          </p:nvPr>
        </p:nvSpPr>
        <p:spPr>
          <a:xfrm>
            <a:off x="0" y="990600"/>
            <a:ext cx="9144000" cy="5867400"/>
          </a:xfrm>
        </p:spPr>
        <p:txBody>
          <a:bodyPr/>
          <a:lstStyle/>
          <a:p>
            <a:r>
              <a:rPr lang="en-US" dirty="0" smtClean="0"/>
              <a:t>            </a:t>
            </a:r>
          </a:p>
          <a:p>
            <a:endParaRPr lang="en-US" dirty="0"/>
          </a:p>
          <a:p>
            <a:endParaRPr lang="en-US" dirty="0" smtClean="0"/>
          </a:p>
          <a:p>
            <a:endParaRPr lang="en-US" sz="2800" b="1" dirty="0" smtClean="0"/>
          </a:p>
          <a:p>
            <a:endParaRPr lang="en-US" sz="2800" b="1" dirty="0"/>
          </a:p>
          <a:p>
            <a:endParaRPr lang="en-US" sz="2800" b="1" dirty="0" smtClean="0"/>
          </a:p>
          <a:p>
            <a:endParaRPr lang="en-US" sz="2800" b="1" dirty="0"/>
          </a:p>
          <a:p>
            <a:r>
              <a:rPr lang="en-US" sz="2800" b="1" dirty="0" smtClean="0"/>
              <a:t>Drug Addiction, Alcohol and Substance Abuse  Workshops &amp; Clinics</a:t>
            </a:r>
          </a:p>
          <a:p>
            <a:r>
              <a:rPr lang="en-US" sz="2800" b="1" dirty="0" smtClean="0"/>
              <a:t>Smoking Cessation Workshops and Clinics/Stop Smoking Workshops &amp; Clinic                                              </a:t>
            </a:r>
            <a:r>
              <a:rPr lang="en-US" dirty="0" smtClean="0"/>
              <a:t>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14400"/>
            <a:ext cx="4114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5715000" cy="260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3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latin typeface="Times New Roman" pitchFamily="18" charset="0"/>
                <a:cs typeface="Times New Roman" pitchFamily="18" charset="0"/>
              </a:rPr>
              <a:t>Health Evangelism in the Cities</a:t>
            </a:r>
            <a:endParaRPr lang="en-US" b="1" dirty="0">
              <a:latin typeface="Times New Roman" pitchFamily="18" charset="0"/>
              <a:cs typeface="Times New Roman" pitchFamily="18" charset="0"/>
            </a:endParaRPr>
          </a:p>
        </p:txBody>
      </p:sp>
      <p:sp>
        <p:nvSpPr>
          <p:cNvPr id="4" name="Content Placeholder 3"/>
          <p:cNvSpPr>
            <a:spLocks noGrp="1"/>
          </p:cNvSpPr>
          <p:nvPr>
            <p:ph idx="1"/>
          </p:nvPr>
        </p:nvSpPr>
        <p:spPr>
          <a:xfrm>
            <a:off x="0" y="762000"/>
            <a:ext cx="9144000" cy="6096000"/>
          </a:xfrm>
        </p:spPr>
        <p:txBody>
          <a:bodyPr>
            <a:normAutofit fontScale="92500" lnSpcReduction="10000"/>
          </a:bodyPr>
          <a:lstStyle/>
          <a:p>
            <a:r>
              <a:rPr lang="en-US" dirty="0" smtClean="0">
                <a:latin typeface="Times New Roman" pitchFamily="18" charset="0"/>
                <a:cs typeface="Times New Roman" pitchFamily="18" charset="0"/>
              </a:rPr>
              <a:t>God’s original plan placed human beings in a delightful garden, not a crowded city, but Ellen White is equally clear that we must accept and work with the situation as we find it today. The Spirit of Prophecy offers us a very balanced approach for ministering to large cities, clearly recognizing that many people, including many Seventh-day Adventists, may need or choose to live in the cities. An “in-out” approach by which those ministering in cities are encouraged to regularly recharge their spiritual and physical “batteries” in rural environments is a realistic and restorative approach to the tough realities of urban ministry.</a:t>
            </a:r>
          </a:p>
          <a:p>
            <a:r>
              <a:rPr lang="en-US" dirty="0" smtClean="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234086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Health Evangelism in the Cities</a:t>
            </a:r>
            <a:r>
              <a:rPr lang="en-US" dirty="0" smtClean="0"/>
              <a:t/>
            </a:r>
            <a:br>
              <a:rPr lang="en-US" dirty="0" smtClean="0"/>
            </a:b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dirty="0" smtClean="0">
                <a:latin typeface="Times New Roman" pitchFamily="18" charset="0"/>
                <a:cs typeface="Times New Roman" pitchFamily="18" charset="0"/>
              </a:rPr>
              <a:t>As Ellen White described it, “outpost centers”—including training schools, lifestyle health facilities, and missionary homes—would be established just on the edge of urban areas. A cycle of outreach moves the missionary into the city to engage with people on the level of their need, inviting responsive persons out to the outpost center for rehabilitation and recovery, and then returning with them to continue the cycle of witness. This in-out movement is essential for this special work, because God never intended believers to spend all of their lives in dense, overstimulated urban areas of the modern world.</a:t>
            </a:r>
          </a:p>
          <a:p>
            <a:pPr marL="0" indent="0">
              <a:buNone/>
            </a:pPr>
            <a:endParaRPr lang="en-US" dirty="0"/>
          </a:p>
        </p:txBody>
      </p:sp>
    </p:spTree>
    <p:extLst>
      <p:ext uri="{BB962C8B-B14F-4D97-AF65-F5344CB8AC3E}">
        <p14:creationId xmlns:p14="http://schemas.microsoft.com/office/powerpoint/2010/main" val="235045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Health Evangelism in the Cities</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p:spPr>
        <p:txBody>
          <a:bodyPr>
            <a:noAutofit/>
          </a:bodyPr>
          <a:lstStyle/>
          <a:p>
            <a:pPr marL="0" indent="0">
              <a:buNone/>
            </a:pPr>
            <a:r>
              <a:rPr lang="en-US" sz="2800" b="1" dirty="0" smtClean="0">
                <a:latin typeface="Times New Roman" pitchFamily="18" charset="0"/>
                <a:cs typeface="Times New Roman" pitchFamily="18" charset="0"/>
              </a:rPr>
              <a:t>    Background: Urbanization, Poverty and Health</a:t>
            </a:r>
          </a:p>
          <a:p>
            <a:pPr marL="0" indent="0">
              <a:buNone/>
            </a:pPr>
            <a:r>
              <a:rPr lang="en-US" sz="2800" b="1" dirty="0" smtClean="0">
                <a:latin typeface="Times New Roman" pitchFamily="18" charset="0"/>
                <a:cs typeface="Times New Roman" pitchFamily="18" charset="0"/>
              </a:rPr>
              <a:t>    Mobile Medical Van Ministry</a:t>
            </a:r>
          </a:p>
          <a:p>
            <a:r>
              <a:rPr lang="en-US" sz="2800" dirty="0" smtClean="0">
                <a:latin typeface="Times New Roman" pitchFamily="18" charset="0"/>
                <a:cs typeface="Times New Roman" pitchFamily="18" charset="0"/>
              </a:rPr>
              <a:t>Experts predict that the economic, social and political factors that drive urbanization will continue until the majority of people in most countries are living in urban areas</a:t>
            </a:r>
          </a:p>
          <a:p>
            <a:r>
              <a:rPr lang="en-US" sz="2800" dirty="0" smtClean="0">
                <a:latin typeface="Times New Roman" pitchFamily="18" charset="0"/>
                <a:cs typeface="Times New Roman" pitchFamily="18" charset="0"/>
              </a:rPr>
              <a:t>(Hardoy, Cairncross, and Satterthwaite 1990). In some of the world's largest cities, the poor already make up more than half the population, and their numbers are growing faster than those of other groups.</a:t>
            </a:r>
          </a:p>
          <a:p>
            <a:r>
              <a:rPr lang="en-US" sz="2800" dirty="0" smtClean="0">
                <a:latin typeface="Times New Roman" pitchFamily="18" charset="0"/>
                <a:cs typeface="Times New Roman" pitchFamily="18" charset="0"/>
              </a:rPr>
              <a:t>Until the mid-1990s, neither national policymakers nor international assistance agencies gave high priority to urbanization or urban poverty in Sub-Saharan Africa.</a:t>
            </a:r>
          </a:p>
        </p:txBody>
      </p:sp>
    </p:spTree>
    <p:extLst>
      <p:ext uri="{BB962C8B-B14F-4D97-AF65-F5344CB8AC3E}">
        <p14:creationId xmlns:p14="http://schemas.microsoft.com/office/powerpoint/2010/main" val="3670284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798</Words>
  <Application>Microsoft Office PowerPoint</Application>
  <PresentationFormat>On-screen Show (4:3)</PresentationFormat>
  <Paragraphs>64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Medical Missionary Conference</vt:lpstr>
      <vt:lpstr> Health Evangelism in the Cities </vt:lpstr>
      <vt:lpstr>PowerPoint Presentation</vt:lpstr>
      <vt:lpstr>Health Evangelism in the Cities</vt:lpstr>
      <vt:lpstr> Health Evangelism in the Cities </vt:lpstr>
      <vt:lpstr>Health Evangelism in the Cities </vt:lpstr>
      <vt:lpstr>Health Evangelism in the Cities</vt:lpstr>
      <vt:lpstr> Health Evangelism in the Cities </vt:lpstr>
      <vt:lpstr> Health Evangelism in the Cities </vt:lpstr>
      <vt:lpstr>Health Evangelism in the Cities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Ralph Peterson</dc:creator>
  <cp:lastModifiedBy>Mark</cp:lastModifiedBy>
  <cp:revision>10</cp:revision>
  <dcterms:created xsi:type="dcterms:W3CDTF">2012-03-08T16:25:43Z</dcterms:created>
  <dcterms:modified xsi:type="dcterms:W3CDTF">2012-03-09T01:32:21Z</dcterms:modified>
</cp:coreProperties>
</file>